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  <p:sldMasterId id="2147483661" r:id="rId2"/>
  </p:sldMasterIdLst>
  <p:notesMasterIdLst>
    <p:notesMasterId r:id="rId53"/>
  </p:notesMasterIdLst>
  <p:sldIdLst>
    <p:sldId id="298" r:id="rId3"/>
    <p:sldId id="256" r:id="rId4"/>
    <p:sldId id="262" r:id="rId5"/>
    <p:sldId id="265" r:id="rId6"/>
    <p:sldId id="302" r:id="rId7"/>
    <p:sldId id="266" r:id="rId8"/>
    <p:sldId id="299" r:id="rId9"/>
    <p:sldId id="263" r:id="rId10"/>
    <p:sldId id="301" r:id="rId11"/>
    <p:sldId id="300" r:id="rId12"/>
    <p:sldId id="303" r:id="rId13"/>
    <p:sldId id="304" r:id="rId14"/>
    <p:sldId id="270" r:id="rId15"/>
    <p:sldId id="271" r:id="rId16"/>
    <p:sldId id="258" r:id="rId17"/>
    <p:sldId id="259" r:id="rId18"/>
    <p:sldId id="260" r:id="rId19"/>
    <p:sldId id="261" r:id="rId20"/>
    <p:sldId id="257" r:id="rId21"/>
    <p:sldId id="273" r:id="rId22"/>
    <p:sldId id="305" r:id="rId23"/>
    <p:sldId id="274" r:id="rId24"/>
    <p:sldId id="306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5" r:id="rId41"/>
    <p:sldId id="324" r:id="rId42"/>
    <p:sldId id="323" r:id="rId43"/>
    <p:sldId id="275" r:id="rId44"/>
    <p:sldId id="276" r:id="rId45"/>
    <p:sldId id="277" r:id="rId46"/>
    <p:sldId id="279" r:id="rId47"/>
    <p:sldId id="280" r:id="rId48"/>
    <p:sldId id="281" r:id="rId49"/>
    <p:sldId id="282" r:id="rId50"/>
    <p:sldId id="283" r:id="rId51"/>
    <p:sldId id="284" r:id="rId52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54"/>
      <p:bold r:id="rId55"/>
      <p:italic r:id="rId56"/>
      <p:boldItalic r:id="rId57"/>
    </p:embeddedFont>
    <p:embeddedFont>
      <p:font typeface="Lucida Console" panose="020B0609040504020204" pitchFamily="49" charset="0"/>
      <p:regular r:id="rId58"/>
    </p:embeddedFont>
    <p:embeddedFont>
      <p:font typeface="Raleway" panose="020B0604020202020204" charset="0"/>
      <p:regular r:id="rId59"/>
      <p:bold r:id="rId60"/>
      <p:italic r:id="rId61"/>
      <p:boldItalic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47"/>
    <p:restoredTop sz="92818"/>
  </p:normalViewPr>
  <p:slideViewPr>
    <p:cSldViewPr snapToGrid="0">
      <p:cViewPr varScale="1">
        <p:scale>
          <a:sx n="70" d="100"/>
          <a:sy n="70" d="100"/>
        </p:scale>
        <p:origin x="60" y="7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tefanía Pitol Martínez" userId="a7854e7e-0205-4510-a85c-cb36616c0dea" providerId="ADAL" clId="{0DC0F8E9-9439-4C7B-96F3-60E759DED01D}"/>
    <pc:docChg chg="modSld">
      <pc:chgData name="Estefanía Pitol Martínez" userId="a7854e7e-0205-4510-a85c-cb36616c0dea" providerId="ADAL" clId="{0DC0F8E9-9439-4C7B-96F3-60E759DED01D}" dt="2019-10-24T20:44:23.311" v="0" actId="1076"/>
      <pc:docMkLst>
        <pc:docMk/>
      </pc:docMkLst>
      <pc:sldChg chg="modSp">
        <pc:chgData name="Estefanía Pitol Martínez" userId="a7854e7e-0205-4510-a85c-cb36616c0dea" providerId="ADAL" clId="{0DC0F8E9-9439-4C7B-96F3-60E759DED01D}" dt="2019-10-24T20:44:23.311" v="0" actId="1076"/>
        <pc:sldMkLst>
          <pc:docMk/>
          <pc:sldMk cId="0" sldId="280"/>
        </pc:sldMkLst>
        <pc:picChg chg="mod">
          <ac:chgData name="Estefanía Pitol Martínez" userId="a7854e7e-0205-4510-a85c-cb36616c0dea" providerId="ADAL" clId="{0DC0F8E9-9439-4C7B-96F3-60E759DED01D}" dt="2019-10-24T20:44:23.311" v="0" actId="1076"/>
          <ac:picMkLst>
            <pc:docMk/>
            <pc:sldMk cId="0" sldId="280"/>
            <ac:picMk id="201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Prueba para notas - Prueba para notas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01b1b124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01b1b124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01b1b124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01b1b124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01b1b124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01b1b124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adwad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3096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01b1b124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01b1b124_0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38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01b1b124_0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01b1b124_0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666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501b1b124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501b1b124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51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501b1b124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501b1b124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5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01b1b124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01b1b124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01b1b124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01b1b124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01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01b1b12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01b1b12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01b1b124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01b1b124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98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501b1b124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501b1b124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01b1b124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01b1b124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01b1b124_0_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01b1b124_0_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501b1b124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501b1b124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501b1b124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501b1b124_0_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01b1b124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01b1b124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501b1b124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501b1b124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01b1b124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501b1b124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01b1b124_0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01b1b124_0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01b1b12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01b1b12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74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01b1b124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01b1b124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25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01b1b12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01b1b12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314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501b1b124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501b1b124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91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gradFill rotWithShape="0">
          <a:gsLst>
            <a:gs pos="0">
              <a:srgbClr val="D9EAFF"/>
            </a:gs>
            <a:gs pos="100000">
              <a:srgbClr val="57619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DE1E5662-7832-AE49-B9FF-C34395B6F1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ap="sq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150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026">
            <a:extLst>
              <a:ext uri="{FF2B5EF4-FFF2-40B4-BE49-F238E27FC236}">
                <a16:creationId xmlns:a16="http://schemas.microsoft.com/office/drawing/2014/main" id="{9D616F1B-A857-1644-BDB2-DBC16CFF6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743451"/>
            <a:ext cx="1981200" cy="392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s-MX" sz="1050" b="0">
                <a:latin typeface="Times New Roman" panose="02020603050405020304" pitchFamily="18" charset="0"/>
                <a:sym typeface="Symbol" pitchFamily="2" charset="2"/>
              </a:rPr>
              <a:t></a:t>
            </a:r>
            <a:r>
              <a:rPr lang="en-US" altLang="es-MX" sz="900" b="0">
                <a:latin typeface="Times New Roman" panose="02020603050405020304" pitchFamily="18" charset="0"/>
              </a:rPr>
              <a:t> 2003 Prentice Hall, Inc.</a:t>
            </a:r>
            <a:br>
              <a:rPr lang="en-US" altLang="es-MX" sz="900" b="0">
                <a:latin typeface="Times New Roman" panose="02020603050405020304" pitchFamily="18" charset="0"/>
              </a:rPr>
            </a:br>
            <a:r>
              <a:rPr lang="en-US" altLang="es-MX" sz="900" b="0">
                <a:latin typeface="Times New Roman" panose="02020603050405020304" pitchFamily="18" charset="0"/>
              </a:rPr>
              <a:t>All rights reserved.</a:t>
            </a:r>
          </a:p>
        </p:txBody>
      </p:sp>
      <p:sp>
        <p:nvSpPr>
          <p:cNvPr id="9219" name="Text Box 1027">
            <a:extLst>
              <a:ext uri="{FF2B5EF4-FFF2-40B4-BE49-F238E27FC236}">
                <a16:creationId xmlns:a16="http://schemas.microsoft.com/office/drawing/2014/main" id="{D0BD161E-CA68-6947-9151-036608FB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14300"/>
            <a:ext cx="19812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s-MX" sz="1500" b="0" u="sng">
                <a:solidFill>
                  <a:srgbClr val="000000"/>
                </a:solidFill>
                <a:latin typeface="AvantGarde" pitchFamily="34" charset="0"/>
              </a:rPr>
              <a:t>Outline</a:t>
            </a:r>
          </a:p>
        </p:txBody>
      </p:sp>
      <p:grpSp>
        <p:nvGrpSpPr>
          <p:cNvPr id="9220" name="Group 1028">
            <a:extLst>
              <a:ext uri="{FF2B5EF4-FFF2-40B4-BE49-F238E27FC236}">
                <a16:creationId xmlns:a16="http://schemas.microsoft.com/office/drawing/2014/main" id="{A9856530-E52F-8141-8AD4-53346E8F5D36}"/>
              </a:ext>
            </a:extLst>
          </p:cNvPr>
          <p:cNvGrpSpPr>
            <a:grpSpLocks/>
          </p:cNvGrpSpPr>
          <p:nvPr/>
        </p:nvGrpSpPr>
        <p:grpSpPr bwMode="auto">
          <a:xfrm>
            <a:off x="7112000" y="57150"/>
            <a:ext cx="254000" cy="514350"/>
            <a:chOff x="4048" y="3840"/>
            <a:chExt cx="160" cy="432"/>
          </a:xfrm>
        </p:grpSpPr>
        <p:sp>
          <p:nvSpPr>
            <p:cNvPr id="9221" name="AutoShape 1029">
              <a:hlinkClick r:id="" action="ppaction://hlinkshowjump?jump=previousslide" highlightClick="1"/>
              <a:extLst>
                <a:ext uri="{FF2B5EF4-FFF2-40B4-BE49-F238E27FC236}">
                  <a16:creationId xmlns:a16="http://schemas.microsoft.com/office/drawing/2014/main" id="{C0116547-FDE5-2D41-8716-6FEDEB9E632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5400000">
              <a:off x="4032" y="3856"/>
              <a:ext cx="192" cy="160"/>
            </a:xfrm>
            <a:prstGeom prst="actionButtonBackPreviou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MX" sz="1050"/>
            </a:p>
          </p:txBody>
        </p:sp>
        <p:sp>
          <p:nvSpPr>
            <p:cNvPr id="9222" name="AutoShape 1030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1DE57AB7-7D54-E541-BF0A-D50685BA56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200000">
              <a:off x="4032" y="4096"/>
              <a:ext cx="192" cy="160"/>
            </a:xfrm>
            <a:prstGeom prst="actionButtonBackPrevious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s-MX" sz="1050"/>
            </a:p>
          </p:txBody>
        </p:sp>
      </p:grpSp>
      <p:sp>
        <p:nvSpPr>
          <p:cNvPr id="9223" name="Rectangle 1031">
            <a:extLst>
              <a:ext uri="{FF2B5EF4-FFF2-40B4-BE49-F238E27FC236}">
                <a16:creationId xmlns:a16="http://schemas.microsoft.com/office/drawing/2014/main" id="{B9D4AC85-4B1E-0444-BA78-888D51509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28650"/>
            <a:ext cx="243840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s-MX" altLang="es-MX" sz="1050">
              <a:latin typeface="AvantGarde" pitchFamily="34" charset="0"/>
            </a:endParaRPr>
          </a:p>
        </p:txBody>
      </p:sp>
      <p:sp>
        <p:nvSpPr>
          <p:cNvPr id="9224" name="Rectangle 1032">
            <a:extLst>
              <a:ext uri="{FF2B5EF4-FFF2-40B4-BE49-F238E27FC236}">
                <a16:creationId xmlns:a16="http://schemas.microsoft.com/office/drawing/2014/main" id="{EF016112-C5D9-374E-8A87-B53E6C21498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3026" y="170260"/>
            <a:ext cx="6937375" cy="4799409"/>
          </a:xfrm>
          <a:solidFill>
            <a:schemeClr val="accent1"/>
          </a:solidFill>
        </p:spPr>
        <p:txBody>
          <a:bodyPr lIns="0"/>
          <a:lstStyle>
            <a:lvl1pPr marL="0" indent="0">
              <a:buFontTx/>
              <a:buNone/>
              <a:defRPr sz="825">
                <a:latin typeface="Lucida Console" panose="020B0609040504020204" pitchFamily="49" charset="0"/>
              </a:defRPr>
            </a:lvl1pPr>
          </a:lstStyle>
          <a:p>
            <a:pPr lvl="0"/>
            <a:r>
              <a:rPr lang="en-US" altLang="es-MX" noProof="0"/>
              <a:t>Click to edit Master subtitle style</a:t>
            </a:r>
          </a:p>
        </p:txBody>
      </p:sp>
      <p:sp>
        <p:nvSpPr>
          <p:cNvPr id="9225" name="Rectangle 1033">
            <a:extLst>
              <a:ext uri="{FF2B5EF4-FFF2-40B4-BE49-F238E27FC236}">
                <a16:creationId xmlns:a16="http://schemas.microsoft.com/office/drawing/2014/main" id="{D9E3E705-D0E6-5346-8E84-1A9262030AD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8686800" y="0"/>
            <a:ext cx="457200" cy="342900"/>
          </a:xfrm>
        </p:spPr>
        <p:txBody>
          <a:bodyPr/>
          <a:lstStyle>
            <a:lvl1pPr>
              <a:defRPr/>
            </a:lvl1pPr>
          </a:lstStyle>
          <a:p>
            <a:fld id="{03F1C67C-D3C2-3844-BD7B-DAC888BDFFEF}" type="slidenum">
              <a:rPr lang="en-US" altLang="es-MX"/>
              <a:pPr/>
              <a:t>‹Nº›</a:t>
            </a:fld>
            <a:endParaRPr lang="en-US" altLang="es-MX"/>
          </a:p>
        </p:txBody>
      </p:sp>
      <p:sp>
        <p:nvSpPr>
          <p:cNvPr id="9226" name="Rectangle 1034">
            <a:extLst>
              <a:ext uri="{FF2B5EF4-FFF2-40B4-BE49-F238E27FC236}">
                <a16:creationId xmlns:a16="http://schemas.microsoft.com/office/drawing/2014/main" id="{805B1820-8F44-C547-963F-ECD046A55533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7086600" y="628650"/>
            <a:ext cx="2057400" cy="4114800"/>
          </a:xfrm>
        </p:spPr>
        <p:txBody>
          <a:bodyPr anchor="t"/>
          <a:lstStyle>
            <a:lvl1pPr algn="l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s-MX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43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536D3-65D0-F941-A577-5D01F821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84EFC6-24C9-0947-AC3E-C49413466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1EE92A-3C0A-1949-8D12-E9A9E2BDEC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BF7AD0-90CF-124A-9010-29F9917FAB0D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10415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A517B-4401-B646-9F23-EC8FC4517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F00105-FCAA-714F-A37F-EC53A6F49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102A8E-1619-C445-9AB7-9A1E9BE40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A55B6F-53A4-9242-BF8A-DE2F94465AE6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4227488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62030-0F7B-B94C-BC04-EA3510D3D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A9BBC-3517-9B4E-8175-FA47CD597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3943350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10F545-6C06-994E-94D4-F6FBE119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3943350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69D394-C187-9E41-9243-04C43C2B7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8591CD-DBC9-9F40-92E1-84C9BA62BA8A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86939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B723-6F67-8747-8CCC-50D8217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F0CC48-062E-1F47-9E4E-4AD1B61C0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EDF573-5848-E647-9AF0-4D593F20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1878806"/>
            <a:ext cx="3868737" cy="2763441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35C821-B2B3-404E-8EB3-29AEE0A51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A291692-CFDA-CB43-82DC-7783DAF063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05A5FC-4023-6640-B1D6-5023F7296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66DBF3-E0D6-AE4E-A1F6-4786F7E1049E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675124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43068-8CE3-FF48-AC62-6F0FCDBF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EF3335-60BB-F847-BF88-903B4E389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0E36E5D-1C88-7340-A863-D5DC7BA4297F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469506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051EBA-72BC-5846-854E-BEBBE93EC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CDF2E4-3183-0A4D-8C1C-7D101A820574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42792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E5548-7DD3-2F40-A9C8-825E0BE50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003016-2D84-B14A-A42B-5AD07794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1D4B38-5E7A-9A4B-9216-79E1BF938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EDFEA-DA9B-794F-9F6D-4A4E40449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5968619-24DF-4A46-B82B-D4D653D831A7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068578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F596-5513-E84D-B34B-DB866AD9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9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409D7F3-4F8F-2C49-9F44-8E668A07F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6AD677-5018-A74F-B3E3-7539FFEF0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9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BD3F97-402C-1B46-B44C-B07CD1286B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B304E4-28A0-E047-AB06-2CE770A26A4B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938856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AB5E7-46AE-F649-A7BD-20B4CE40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5A89FF-E0DE-F94B-A513-D752FDBB8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4C5063-928C-0346-84E0-76F6549237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3DB28C-F74D-7B43-AFF9-E2A8DCE1323C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348569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EFB576-8212-7A40-B878-483298C4E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57150"/>
            <a:ext cx="1943100" cy="48006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418DAB-84E5-3841-8C7B-CA0C511C9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57150"/>
            <a:ext cx="5676900" cy="4800600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C44830-A352-F246-95A6-7611F1B51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4E8B396-7033-5948-86F8-0E78A5AC172B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38039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DA78F3B-721D-9043-A6E2-262E47620E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7150"/>
            <a:ext cx="7772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Title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23CAB06-12EE-3C4B-BE6B-9257CBC1D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MX"/>
              <a:t>Click to edit Master text styles</a:t>
            </a:r>
          </a:p>
          <a:p>
            <a:pPr lvl="1"/>
            <a:r>
              <a:rPr lang="en-US" altLang="es-MX"/>
              <a:t>Second level</a:t>
            </a:r>
          </a:p>
          <a:p>
            <a:pPr lvl="2"/>
            <a:r>
              <a:rPr lang="en-US" altLang="es-MX"/>
              <a:t>Third level</a:t>
            </a:r>
          </a:p>
          <a:p>
            <a:pPr lvl="3"/>
            <a:r>
              <a:rPr lang="en-US" altLang="es-MX"/>
              <a:t>Fourth level</a:t>
            </a:r>
          </a:p>
          <a:p>
            <a:pPr lvl="4"/>
            <a:r>
              <a:rPr lang="en-US" altLang="es-MX"/>
              <a:t>Fifth level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27437452-5F0F-834D-A773-DA5ADDF9E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14900"/>
            <a:ext cx="3581400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es-MX" sz="1050" b="0">
                <a:latin typeface="Times New Roman" panose="02020603050405020304" pitchFamily="18" charset="0"/>
                <a:sym typeface="Symbol" pitchFamily="2" charset="2"/>
              </a:rPr>
              <a:t></a:t>
            </a:r>
            <a:r>
              <a:rPr lang="en-US" altLang="es-MX" sz="900" b="0">
                <a:latin typeface="Times New Roman" panose="02020603050405020304" pitchFamily="18" charset="0"/>
              </a:rPr>
              <a:t> 2003 Prentice Hall, Inc.  All rights reserved.</a:t>
            </a:r>
          </a:p>
        </p:txBody>
      </p:sp>
      <p:sp>
        <p:nvSpPr>
          <p:cNvPr id="8197" name="AutoShape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14EA585-34EF-8B46-9641-84904EE3C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873668"/>
            <a:ext cx="304800" cy="253916"/>
          </a:xfrm>
          <a:prstGeom prst="actionButtonForwardNex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399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MX" sz="1050"/>
          </a:p>
        </p:txBody>
      </p:sp>
      <p:sp>
        <p:nvSpPr>
          <p:cNvPr id="8198" name="AutoShape 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BA2DAB60-285C-9E41-AB82-71D0C3CA8C4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505200" y="4873668"/>
            <a:ext cx="304800" cy="253916"/>
          </a:xfrm>
          <a:prstGeom prst="actionButtonForwardNex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s-MX" sz="1050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947FA113-59A8-C54A-839B-B6CDC6F4DF4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0"/>
            <a:ext cx="1905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 b="0">
                <a:latin typeface="+mn-lt"/>
              </a:defRPr>
            </a:lvl1pPr>
          </a:lstStyle>
          <a:p>
            <a:fld id="{346ABCC8-F7A9-8B4F-9BE7-A4AF003C0580}" type="slidenum">
              <a:rPr lang="en-US" altLang="es-MX"/>
              <a:pPr/>
              <a:t>‹Nº›</a:t>
            </a:fld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02658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2100" b="1" kern="1200">
          <a:solidFill>
            <a:srgbClr val="FF33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2100" b="1">
          <a:solidFill>
            <a:srgbClr val="FF3300"/>
          </a:solidFill>
          <a:latin typeface="AvantGarde" pitchFamily="34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tiff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Ejercicio%20Facade.pptx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CuadroTexto">
            <a:extLst>
              <a:ext uri="{FF2B5EF4-FFF2-40B4-BE49-F238E27FC236}">
                <a16:creationId xmlns:a16="http://schemas.microsoft.com/office/drawing/2014/main" id="{428F048D-A5E9-944E-B1A1-D99722A27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1391" y="465535"/>
            <a:ext cx="57792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2100" b="1">
                <a:solidFill>
                  <a:srgbClr val="002060"/>
                </a:solidFill>
                <a:cs typeface="Arial" panose="020B0604020202020204" pitchFamily="34" charset="0"/>
              </a:rPr>
              <a:t>TC3003: </a:t>
            </a:r>
            <a:r>
              <a:rPr lang="es-MX" altLang="es-MX" sz="2100">
                <a:solidFill>
                  <a:srgbClr val="002060"/>
                </a:solidFill>
                <a:cs typeface="Arial" panose="020B0604020202020204" pitchFamily="34" charset="0"/>
              </a:rPr>
              <a:t>Diseño y Arquitectura de Software</a:t>
            </a:r>
          </a:p>
        </p:txBody>
      </p:sp>
      <p:sp>
        <p:nvSpPr>
          <p:cNvPr id="12291" name="2 CuadroTexto">
            <a:extLst>
              <a:ext uri="{FF2B5EF4-FFF2-40B4-BE49-F238E27FC236}">
                <a16:creationId xmlns:a16="http://schemas.microsoft.com/office/drawing/2014/main" id="{C97C7123-F930-704D-8AC3-E883B6239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010" y="2139553"/>
            <a:ext cx="453628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>
              <a:cs typeface="Arial" panose="020B0604020202020204" pitchFamily="34" charset="0"/>
            </a:endParaRPr>
          </a:p>
        </p:txBody>
      </p:sp>
      <p:pic>
        <p:nvPicPr>
          <p:cNvPr id="12292" name="Picture 1">
            <a:extLst>
              <a:ext uri="{FF2B5EF4-FFF2-40B4-BE49-F238E27FC236}">
                <a16:creationId xmlns:a16="http://schemas.microsoft.com/office/drawing/2014/main" id="{0726F486-CABE-E549-BBA0-21882982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53" y="4030266"/>
            <a:ext cx="2356247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5 Rectángulo">
            <a:extLst>
              <a:ext uri="{FF2B5EF4-FFF2-40B4-BE49-F238E27FC236}">
                <a16:creationId xmlns:a16="http://schemas.microsoft.com/office/drawing/2014/main" id="{B9DA779E-5C66-B04C-AACC-F37B85E15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92" y="1653778"/>
            <a:ext cx="388858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E2600"/>
              </a:buClr>
              <a:buFont typeface="Times" pitchFamily="2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9E2600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9E2600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E2600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anose="020B0300000000000000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cs typeface="Arial" panose="020B0604020202020204" pitchFamily="34" charset="0"/>
              </a:rPr>
              <a:t>Dr. Juan Manuel González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MX" altLang="es-MX" sz="1350" b="1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Email: 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jmgonzale@itesm.mx</a:t>
            </a:r>
            <a:endParaRPr lang="es-MX" altLang="es-MX" sz="1350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Twitter: </a:t>
            </a:r>
            <a:r>
              <a:rPr lang="es-MX" altLang="es-MX" sz="1350">
                <a:solidFill>
                  <a:srgbClr val="0000FF"/>
                </a:solidFill>
                <a:cs typeface="Arial" panose="020B0604020202020204" pitchFamily="34" charset="0"/>
              </a:rPr>
              <a:t>@Juan__Gonzalez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 b="1">
                <a:solidFill>
                  <a:srgbClr val="002060"/>
                </a:solidFill>
                <a:cs typeface="Arial" panose="020B0604020202020204" pitchFamily="34" charset="0"/>
              </a:rPr>
              <a:t>Facebook: </a:t>
            </a:r>
            <a:r>
              <a:rPr lang="es-ES" altLang="es-MX" sz="1350" b="1">
                <a:cs typeface="Arial" panose="020B0604020202020204" pitchFamily="34" charset="0"/>
              </a:rPr>
              <a:t>Juan Glez Calleros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MX" sz="1350" b="1" u="sng">
              <a:solidFill>
                <a:srgbClr val="0000FF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MX" altLang="es-MX" sz="1350">
                <a:cs typeface="Arial" panose="020B0604020202020204" pitchFamily="34" charset="0"/>
              </a:rPr>
              <a:t>Reuniones pedir cita </a:t>
            </a:r>
          </a:p>
        </p:txBody>
      </p:sp>
    </p:spTree>
    <p:extLst>
      <p:ext uri="{BB962C8B-B14F-4D97-AF65-F5344CB8AC3E}">
        <p14:creationId xmlns:p14="http://schemas.microsoft.com/office/powerpoint/2010/main" val="2996482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Turkey to behave </a:t>
            </a:r>
            <a:br>
              <a:rPr lang="en-US" sz="2800" dirty="0"/>
            </a:br>
            <a:r>
              <a:rPr lang="en-US" sz="2800" dirty="0"/>
              <a:t>as Duck but still </a:t>
            </a:r>
            <a:br>
              <a:rPr lang="en-US" sz="2800" dirty="0"/>
            </a:br>
            <a:r>
              <a:rPr lang="en-US" sz="2800" dirty="0"/>
              <a:t>behaving as turkey</a:t>
            </a: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83" y="1"/>
            <a:ext cx="5301917" cy="322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F70A6E6-335C-9745-A323-CC49F514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9326"/>
            <a:ext cx="5527851" cy="3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0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3B325-7FE9-864E-8EB8-590DB01F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How to do that?</a:t>
            </a:r>
          </a:p>
        </p:txBody>
      </p:sp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E11546AF-C2BA-F340-9712-7AC2C3333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9699" r="47173"/>
          <a:stretch/>
        </p:blipFill>
        <p:spPr>
          <a:xfrm>
            <a:off x="234331" y="1068425"/>
            <a:ext cx="2365994" cy="12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5FD0DA3A-EE01-1C49-9DE1-1C41CA8E61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427"/>
          <a:stretch/>
        </p:blipFill>
        <p:spPr>
          <a:xfrm>
            <a:off x="-76200" y="2590800"/>
            <a:ext cx="2943226" cy="255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92F875B-912D-A14B-BA2E-C8AAE010B1CF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1395413" y="2354250"/>
            <a:ext cx="21915" cy="23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C7DCB8C5-13A4-A041-9DB7-51C40352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621" y="0"/>
            <a:ext cx="2016691" cy="113173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7ACC63F-B860-7542-927A-0199A47E52CF}"/>
              </a:ext>
            </a:extLst>
          </p:cNvPr>
          <p:cNvSpPr/>
          <p:nvPr/>
        </p:nvSpPr>
        <p:spPr>
          <a:xfrm>
            <a:off x="5636176" y="649919"/>
            <a:ext cx="15075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Turkey to behave </a:t>
            </a:r>
            <a:br>
              <a:rPr lang="en-US" dirty="0"/>
            </a:br>
            <a:r>
              <a:rPr lang="en-US" dirty="0"/>
              <a:t>as Duck but still </a:t>
            </a:r>
            <a:br>
              <a:rPr lang="en-US" dirty="0"/>
            </a:br>
            <a:r>
              <a:rPr lang="en-US" dirty="0"/>
              <a:t>behaving as turkey while doing that</a:t>
            </a:r>
            <a:endParaRPr lang="es-MX" dirty="0"/>
          </a:p>
        </p:txBody>
      </p:sp>
      <p:pic>
        <p:nvPicPr>
          <p:cNvPr id="14" name="Google Shape;98;p19">
            <a:extLst>
              <a:ext uri="{FF2B5EF4-FFF2-40B4-BE49-F238E27FC236}">
                <a16:creationId xmlns:a16="http://schemas.microsoft.com/office/drawing/2014/main" id="{1F9BCC48-E67B-E14B-AEF1-817235F8D5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"/>
            <a:ext cx="2000250" cy="1131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56D3483-A6AA-1746-A269-7E715D73A5A9}"/>
              </a:ext>
            </a:extLst>
          </p:cNvPr>
          <p:cNvCxnSpPr>
            <a:stCxn id="14" idx="1"/>
            <a:endCxn id="7" idx="3"/>
          </p:cNvCxnSpPr>
          <p:nvPr/>
        </p:nvCxnSpPr>
        <p:spPr>
          <a:xfrm flipH="1">
            <a:off x="5716312" y="565868"/>
            <a:ext cx="1427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8180E3F-31ED-7648-AE5C-5FBAD3839683}"/>
              </a:ext>
            </a:extLst>
          </p:cNvPr>
          <p:cNvCxnSpPr>
            <a:cxnSpLocks/>
          </p:cNvCxnSpPr>
          <p:nvPr/>
        </p:nvCxnSpPr>
        <p:spPr>
          <a:xfrm flipV="1">
            <a:off x="8146129" y="187537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115;p22">
            <a:extLst>
              <a:ext uri="{FF2B5EF4-FFF2-40B4-BE49-F238E27FC236}">
                <a16:creationId xmlns:a16="http://schemas.microsoft.com/office/drawing/2014/main" id="{8792FA00-588C-344C-979E-71B07B317A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8461" r="36476"/>
          <a:stretch/>
        </p:blipFill>
        <p:spPr>
          <a:xfrm>
            <a:off x="7102313" y="1133568"/>
            <a:ext cx="2083123" cy="77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23">
            <a:extLst>
              <a:ext uri="{FF2B5EF4-FFF2-40B4-BE49-F238E27FC236}">
                <a16:creationId xmlns:a16="http://schemas.microsoft.com/office/drawing/2014/main" id="{775D8D35-2C5F-B340-8877-8777A54C7B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4607"/>
          <a:stretch/>
        </p:blipFill>
        <p:spPr>
          <a:xfrm>
            <a:off x="4315326" y="2472524"/>
            <a:ext cx="4833842" cy="26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Pentágono 20">
            <a:extLst>
              <a:ext uri="{FF2B5EF4-FFF2-40B4-BE49-F238E27FC236}">
                <a16:creationId xmlns:a16="http://schemas.microsoft.com/office/drawing/2014/main" id="{65C803DF-A396-D646-BD62-5ACEDE422229}"/>
              </a:ext>
            </a:extLst>
          </p:cNvPr>
          <p:cNvSpPr/>
          <p:nvPr/>
        </p:nvSpPr>
        <p:spPr>
          <a:xfrm>
            <a:off x="2999874" y="1275347"/>
            <a:ext cx="352926" cy="386815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Arco de bloque 21">
            <a:extLst>
              <a:ext uri="{FF2B5EF4-FFF2-40B4-BE49-F238E27FC236}">
                <a16:creationId xmlns:a16="http://schemas.microsoft.com/office/drawing/2014/main" id="{D707BC24-DB71-7944-A6B9-7FBA75E65996}"/>
              </a:ext>
            </a:extLst>
          </p:cNvPr>
          <p:cNvSpPr/>
          <p:nvPr/>
        </p:nvSpPr>
        <p:spPr>
          <a:xfrm rot="16200000">
            <a:off x="2314055" y="2920675"/>
            <a:ext cx="3801084" cy="64456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503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5;p20">
            <a:extLst>
              <a:ext uri="{FF2B5EF4-FFF2-40B4-BE49-F238E27FC236}">
                <a16:creationId xmlns:a16="http://schemas.microsoft.com/office/drawing/2014/main" id="{E11546AF-C2BA-F340-9712-7AC2C33332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9699" r="47173"/>
          <a:stretch/>
        </p:blipFill>
        <p:spPr>
          <a:xfrm>
            <a:off x="0" y="1068425"/>
            <a:ext cx="1434048" cy="71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5FD0DA3A-EE01-1C49-9DE1-1C41CA8E61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3427"/>
          <a:stretch/>
        </p:blipFill>
        <p:spPr>
          <a:xfrm>
            <a:off x="-76200" y="2409780"/>
            <a:ext cx="1471613" cy="2733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392F875B-912D-A14B-BA2E-C8AAE010B1CF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659607" y="1786380"/>
            <a:ext cx="57417" cy="62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C7DCB8C5-13A4-A041-9DB7-51C403528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434047" cy="106842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7ACC63F-B860-7542-927A-0199A47E52CF}"/>
              </a:ext>
            </a:extLst>
          </p:cNvPr>
          <p:cNvSpPr/>
          <p:nvPr/>
        </p:nvSpPr>
        <p:spPr>
          <a:xfrm>
            <a:off x="1475485" y="224603"/>
            <a:ext cx="56682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Turkey to behave as Duck but still behaving as turkey while doing that</a:t>
            </a:r>
            <a:endParaRPr lang="es-MX" dirty="0"/>
          </a:p>
        </p:txBody>
      </p:sp>
      <p:pic>
        <p:nvPicPr>
          <p:cNvPr id="14" name="Google Shape;98;p19">
            <a:extLst>
              <a:ext uri="{FF2B5EF4-FFF2-40B4-BE49-F238E27FC236}">
                <a16:creationId xmlns:a16="http://schemas.microsoft.com/office/drawing/2014/main" id="{1F9BCC48-E67B-E14B-AEF1-817235F8D51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3750" y="1"/>
            <a:ext cx="2000250" cy="1131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56D3483-A6AA-1746-A269-7E715D73A5A9}"/>
              </a:ext>
            </a:extLst>
          </p:cNvPr>
          <p:cNvCxnSpPr>
            <a:cxnSpLocks/>
            <a:stCxn id="14" idx="1"/>
            <a:endCxn id="7" idx="3"/>
          </p:cNvCxnSpPr>
          <p:nvPr/>
        </p:nvCxnSpPr>
        <p:spPr>
          <a:xfrm flipH="1" flipV="1">
            <a:off x="1434048" y="534213"/>
            <a:ext cx="5709702" cy="31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18180E3F-31ED-7648-AE5C-5FBAD3839683}"/>
              </a:ext>
            </a:extLst>
          </p:cNvPr>
          <p:cNvCxnSpPr>
            <a:cxnSpLocks/>
          </p:cNvCxnSpPr>
          <p:nvPr/>
        </p:nvCxnSpPr>
        <p:spPr>
          <a:xfrm flipV="1">
            <a:off x="8146129" y="187537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115;p22">
            <a:extLst>
              <a:ext uri="{FF2B5EF4-FFF2-40B4-BE49-F238E27FC236}">
                <a16:creationId xmlns:a16="http://schemas.microsoft.com/office/drawing/2014/main" id="{8792FA00-588C-344C-979E-71B07B317A8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48461" r="36476"/>
          <a:stretch/>
        </p:blipFill>
        <p:spPr>
          <a:xfrm>
            <a:off x="7331242" y="1131736"/>
            <a:ext cx="1854194" cy="77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20;p23">
            <a:extLst>
              <a:ext uri="{FF2B5EF4-FFF2-40B4-BE49-F238E27FC236}">
                <a16:creationId xmlns:a16="http://schemas.microsoft.com/office/drawing/2014/main" id="{775D8D35-2C5F-B340-8877-8777A54C7B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4607"/>
          <a:stretch/>
        </p:blipFill>
        <p:spPr>
          <a:xfrm>
            <a:off x="7331241" y="2472524"/>
            <a:ext cx="1817925" cy="117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5;p24">
            <a:extLst>
              <a:ext uri="{FF2B5EF4-FFF2-40B4-BE49-F238E27FC236}">
                <a16:creationId xmlns:a16="http://schemas.microsoft.com/office/drawing/2014/main" id="{764995F5-B4A7-B54F-A223-5B439EA33AD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81460" y="697832"/>
            <a:ext cx="4700232" cy="444566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entágono 21">
            <a:extLst>
              <a:ext uri="{FF2B5EF4-FFF2-40B4-BE49-F238E27FC236}">
                <a16:creationId xmlns:a16="http://schemas.microsoft.com/office/drawing/2014/main" id="{80460E48-9D9E-E041-A43A-0E500305E781}"/>
              </a:ext>
            </a:extLst>
          </p:cNvPr>
          <p:cNvSpPr/>
          <p:nvPr/>
        </p:nvSpPr>
        <p:spPr>
          <a:xfrm>
            <a:off x="1453660" y="1100081"/>
            <a:ext cx="352926" cy="404651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Arco de bloque 22">
            <a:extLst>
              <a:ext uri="{FF2B5EF4-FFF2-40B4-BE49-F238E27FC236}">
                <a16:creationId xmlns:a16="http://schemas.microsoft.com/office/drawing/2014/main" id="{6987684F-A2DA-4445-8312-AD8A7BB9DDC6}"/>
              </a:ext>
            </a:extLst>
          </p:cNvPr>
          <p:cNvSpPr/>
          <p:nvPr/>
        </p:nvSpPr>
        <p:spPr>
          <a:xfrm rot="16200000">
            <a:off x="5332359" y="2778873"/>
            <a:ext cx="3976350" cy="644566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Cheurón 23">
            <a:extLst>
              <a:ext uri="{FF2B5EF4-FFF2-40B4-BE49-F238E27FC236}">
                <a16:creationId xmlns:a16="http://schemas.microsoft.com/office/drawing/2014/main" id="{DE66F7A2-B056-F540-8479-B7FF4219058C}"/>
              </a:ext>
            </a:extLst>
          </p:cNvPr>
          <p:cNvSpPr/>
          <p:nvPr/>
        </p:nvSpPr>
        <p:spPr>
          <a:xfrm>
            <a:off x="1774423" y="1100081"/>
            <a:ext cx="439309" cy="402090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6" name="Arco de bloque 25">
            <a:extLst>
              <a:ext uri="{FF2B5EF4-FFF2-40B4-BE49-F238E27FC236}">
                <a16:creationId xmlns:a16="http://schemas.microsoft.com/office/drawing/2014/main" id="{9CD37082-4051-7341-98E1-EDA642E7A292}"/>
              </a:ext>
            </a:extLst>
          </p:cNvPr>
          <p:cNvSpPr/>
          <p:nvPr/>
        </p:nvSpPr>
        <p:spPr>
          <a:xfrm rot="16200000">
            <a:off x="4863369" y="2832298"/>
            <a:ext cx="3984989" cy="637413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58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" y="0"/>
            <a:ext cx="52197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650" y="1651827"/>
            <a:ext cx="3480525" cy="15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t="14259" r="9119"/>
          <a:stretch/>
        </p:blipFill>
        <p:spPr>
          <a:xfrm>
            <a:off x="-85725" y="733424"/>
            <a:ext cx="606742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8;p19">
            <a:extLst>
              <a:ext uri="{FF2B5EF4-FFF2-40B4-BE49-F238E27FC236}">
                <a16:creationId xmlns:a16="http://schemas.microsoft.com/office/drawing/2014/main" id="{9560C06D-37BD-AE47-B878-275AE132D8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819151"/>
            <a:ext cx="1476375" cy="111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F5CED5-C136-004F-A039-337973EC8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0" y="2143125"/>
            <a:ext cx="1493627" cy="8382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FCF3DB00-2902-FD41-9E92-57C0B7C8535D}"/>
              </a:ext>
            </a:extLst>
          </p:cNvPr>
          <p:cNvSpPr/>
          <p:nvPr/>
        </p:nvSpPr>
        <p:spPr>
          <a:xfrm>
            <a:off x="-85725" y="733425"/>
            <a:ext cx="7467600" cy="1285875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1DE5922-489A-314D-9511-B3312080A310}"/>
              </a:ext>
            </a:extLst>
          </p:cNvPr>
          <p:cNvSpPr/>
          <p:nvPr/>
        </p:nvSpPr>
        <p:spPr>
          <a:xfrm>
            <a:off x="-85725" y="2019300"/>
            <a:ext cx="7467600" cy="962025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9A983A-9C89-BD4D-A591-6FAD3F651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2981324"/>
            <a:ext cx="1493627" cy="2028825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8932203-028B-3E48-B833-B7889370E787}"/>
              </a:ext>
            </a:extLst>
          </p:cNvPr>
          <p:cNvSpPr/>
          <p:nvPr/>
        </p:nvSpPr>
        <p:spPr>
          <a:xfrm>
            <a:off x="-85725" y="2981323"/>
            <a:ext cx="7467600" cy="2028826"/>
          </a:xfrm>
          <a:prstGeom prst="rect">
            <a:avLst/>
          </a:prstGeom>
          <a:solidFill>
            <a:srgbClr val="333333">
              <a:alpha val="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Google Shape;96;p19">
            <a:extLst>
              <a:ext uri="{FF2B5EF4-FFF2-40B4-BE49-F238E27FC236}">
                <a16:creationId xmlns:a16="http://schemas.microsoft.com/office/drawing/2014/main" id="{788B7C35-C2D6-AF4A-BC3A-6A3A931EF5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650" y="110024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Results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13" y="115400"/>
            <a:ext cx="8283175" cy="491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21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The new interface does not fit in the existing one. </a:t>
            </a:r>
            <a:endParaRPr dirty="0"/>
          </a:p>
          <a:p>
            <a:pPr marL="274320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It is not going to work!</a:t>
            </a:r>
            <a:endParaRPr dirty="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63" y="445033"/>
            <a:ext cx="6364875" cy="212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60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buNone/>
            </a:pPr>
            <a:r>
              <a:rPr lang="es-MX" dirty="0"/>
              <a:t>The adapter implements the interface and communicates with the interface of the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s-MX" dirty="0"/>
              <a:t>that our classes expect. 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63" y="445025"/>
            <a:ext cx="7283875" cy="237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039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	No change		New Code                    No Change</a:t>
            </a:r>
            <a:endParaRPr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25" y="445019"/>
            <a:ext cx="6229350" cy="2774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7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Adapter Pattern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MX" sz="3000" dirty="0">
                <a:solidFill>
                  <a:schemeClr val="accent1"/>
                </a:solidFill>
              </a:rPr>
              <a:t>The Adapter design pattern converts the interface of a class into another interface that the client expects. Adapters allow classes to work together when they otherwise could not, due to incompatible interfaces.</a:t>
            </a:r>
            <a:endParaRPr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2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Adapter Pattern</a:t>
            </a:r>
            <a:endParaRPr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BDA2FD-5C9B-A544-9E41-B324CF8F5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with Interfaces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 with Interfaces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8;p19">
            <a:extLst>
              <a:ext uri="{FF2B5EF4-FFF2-40B4-BE49-F238E27FC236}">
                <a16:creationId xmlns:a16="http://schemas.microsoft.com/office/drawing/2014/main" id="{BF9917CA-EDBC-D643-B4AA-7BF4EAEC929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999" y="3843301"/>
            <a:ext cx="1657350" cy="80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F9F3723-7B81-A846-A95D-7824DBACB0F6}"/>
              </a:ext>
            </a:extLst>
          </p:cNvPr>
          <p:cNvSpPr/>
          <p:nvPr/>
        </p:nvSpPr>
        <p:spPr>
          <a:xfrm>
            <a:off x="2200275" y="2124076"/>
            <a:ext cx="838200" cy="8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0100DD6-C51D-B84A-B43E-3997692417BB}"/>
              </a:ext>
            </a:extLst>
          </p:cNvPr>
          <p:cNvSpPr/>
          <p:nvPr/>
        </p:nvSpPr>
        <p:spPr>
          <a:xfrm>
            <a:off x="2200275" y="3781425"/>
            <a:ext cx="3143250" cy="98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70EA22C-8839-A542-B854-3C3C67FD4384}"/>
              </a:ext>
            </a:extLst>
          </p:cNvPr>
          <p:cNvSpPr/>
          <p:nvPr/>
        </p:nvSpPr>
        <p:spPr>
          <a:xfrm>
            <a:off x="7087911" y="3781425"/>
            <a:ext cx="1456013" cy="98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8E04747-F3E4-3D4C-A1A5-8CF5B0A7DB0E}"/>
              </a:ext>
            </a:extLst>
          </p:cNvPr>
          <p:cNvSpPr/>
          <p:nvPr/>
        </p:nvSpPr>
        <p:spPr>
          <a:xfrm>
            <a:off x="4803224" y="1314450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F4468F1-1721-984B-A8C5-B5658AB4CCE5}"/>
              </a:ext>
            </a:extLst>
          </p:cNvPr>
          <p:cNvSpPr/>
          <p:nvPr/>
        </p:nvSpPr>
        <p:spPr>
          <a:xfrm>
            <a:off x="4955624" y="1466850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473E401-A8AE-9448-A671-8F7D464C62AE}"/>
              </a:ext>
            </a:extLst>
          </p:cNvPr>
          <p:cNvSpPr/>
          <p:nvPr/>
        </p:nvSpPr>
        <p:spPr>
          <a:xfrm>
            <a:off x="3068021" y="3843301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TurkeyAdapter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6A673F-866C-0F48-B90B-C1C9A48E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3224" y="1230400"/>
            <a:ext cx="1226102" cy="913498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48C3B19-AE9F-5246-9FE8-6C7A9E4B5068}"/>
              </a:ext>
            </a:extLst>
          </p:cNvPr>
          <p:cNvSpPr/>
          <p:nvPr/>
        </p:nvSpPr>
        <p:spPr>
          <a:xfrm>
            <a:off x="13120" y="2087601"/>
            <a:ext cx="3054901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2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Class Diagram with Classes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t="-2060" b="2059"/>
          <a:stretch/>
        </p:blipFill>
        <p:spPr>
          <a:xfrm>
            <a:off x="204250" y="1070875"/>
            <a:ext cx="8799125" cy="36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9805E15-AA3B-2549-BC2D-D5D0C9D1CEBD}"/>
              </a:ext>
            </a:extLst>
          </p:cNvPr>
          <p:cNvSpPr/>
          <p:nvPr/>
        </p:nvSpPr>
        <p:spPr>
          <a:xfrm>
            <a:off x="6355799" y="3010673"/>
            <a:ext cx="2583951" cy="183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" dirty="0"/>
              <a:t>Class Diagram with Classes</a:t>
            </a:r>
            <a:endParaRPr dirty="0"/>
          </a:p>
        </p:txBody>
      </p:sp>
      <p:sp>
        <p:nvSpPr>
          <p:cNvPr id="166" name="Google Shape;16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3">
            <a:alphaModFix/>
          </a:blip>
          <a:srcRect t="-2060" b="2059"/>
          <a:stretch/>
        </p:blipFill>
        <p:spPr>
          <a:xfrm>
            <a:off x="204250" y="1070875"/>
            <a:ext cx="8799125" cy="36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;p19">
            <a:extLst>
              <a:ext uri="{FF2B5EF4-FFF2-40B4-BE49-F238E27FC236}">
                <a16:creationId xmlns:a16="http://schemas.microsoft.com/office/drawing/2014/main" id="{3AFA871C-F873-1A47-9D54-553B575FE6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449" y="2120327"/>
            <a:ext cx="1657350" cy="8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F6D834-2A46-1841-97CF-2A39DB023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49" y="2097175"/>
            <a:ext cx="1226102" cy="91349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3460065-F636-7B4F-8DF8-ED6367CA4699}"/>
              </a:ext>
            </a:extLst>
          </p:cNvPr>
          <p:cNvSpPr/>
          <p:nvPr/>
        </p:nvSpPr>
        <p:spPr>
          <a:xfrm>
            <a:off x="6355799" y="3010673"/>
            <a:ext cx="2583951" cy="1838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bg2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B8802D-7559-DC47-B2D3-E75A3D054BE7}"/>
              </a:ext>
            </a:extLst>
          </p:cNvPr>
          <p:cNvSpPr/>
          <p:nvPr/>
        </p:nvSpPr>
        <p:spPr>
          <a:xfrm>
            <a:off x="4583030" y="3682880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TurkeyAdapter</a:t>
            </a:r>
          </a:p>
        </p:txBody>
      </p:sp>
    </p:spTree>
    <p:extLst>
      <p:ext uri="{BB962C8B-B14F-4D97-AF65-F5344CB8AC3E}">
        <p14:creationId xmlns:p14="http://schemas.microsoft.com/office/powerpoint/2010/main" val="2563297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F3B327FF-4EAC-214D-BE83-F261A568E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dirty="0">
                <a:solidFill>
                  <a:srgbClr val="FF0000"/>
                </a:solidFill>
              </a:rPr>
              <a:t>Mouse Event Handling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F3418568-8369-4F4B-86E8-EF711C7EE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MX"/>
              <a:t>Event-listener interfaces for mouse events</a:t>
            </a:r>
          </a:p>
          <a:p>
            <a:pPr lvl="1"/>
            <a:r>
              <a:rPr lang="en-US" altLang="es-MX">
                <a:latin typeface="Lucida Console" panose="020B0609040504020204" pitchFamily="49" charset="0"/>
              </a:rPr>
              <a:t>MouseListener</a:t>
            </a:r>
          </a:p>
          <a:p>
            <a:pPr lvl="1"/>
            <a:r>
              <a:rPr lang="en-US" altLang="es-MX">
                <a:latin typeface="Lucida Console" panose="020B0609040504020204" pitchFamily="49" charset="0"/>
              </a:rPr>
              <a:t>MouseMotionListener</a:t>
            </a:r>
          </a:p>
          <a:p>
            <a:pPr lvl="1"/>
            <a:r>
              <a:rPr lang="en-US" altLang="es-MX"/>
              <a:t>Listen for </a:t>
            </a:r>
            <a:r>
              <a:rPr lang="en-US" altLang="es-MX">
                <a:latin typeface="Lucida Console" panose="020B0609040504020204" pitchFamily="49" charset="0"/>
              </a:rPr>
              <a:t>MouseEvent</a:t>
            </a:r>
            <a:r>
              <a:rPr lang="en-US" altLang="es-MX"/>
              <a:t>s</a:t>
            </a:r>
          </a:p>
          <a:p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2766292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E6E86205-F85F-4746-B4EA-9560353D0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MouseListener</a:t>
            </a: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s-MX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MouseMotionListener</a:t>
            </a: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s-MX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methods</a:t>
            </a:r>
            <a:endParaRPr lang="en-US" altLang="es-MX" b="0" dirty="0">
              <a:solidFill>
                <a:schemeClr val="tx1"/>
              </a:solidFill>
            </a:endParaRPr>
          </a:p>
        </p:txBody>
      </p:sp>
      <p:graphicFrame>
        <p:nvGraphicFramePr>
          <p:cNvPr id="58372" name="Object 4">
            <a:extLst>
              <a:ext uri="{FF2B5EF4-FFF2-40B4-BE49-F238E27FC236}">
                <a16:creationId xmlns:a16="http://schemas.microsoft.com/office/drawing/2014/main" id="{FD574420-13A8-DA48-8941-FF29692AB2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4335" y="915591"/>
          <a:ext cx="4277915" cy="3770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28346400" imgH="24993600" progId="Word.Document.8">
                  <p:embed/>
                </p:oleObj>
              </mc:Choice>
              <mc:Fallback>
                <p:oleObj name="Document" r:id="rId3" imgW="28346400" imgH="24993600" progId="Word.Document.8">
                  <p:embed/>
                  <p:pic>
                    <p:nvPicPr>
                      <p:cNvPr id="58372" name="Object 4">
                        <a:extLst>
                          <a:ext uri="{FF2B5EF4-FFF2-40B4-BE49-F238E27FC236}">
                            <a16:creationId xmlns:a16="http://schemas.microsoft.com/office/drawing/2014/main" id="{FD574420-13A8-DA48-8941-FF29692AB2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4335" y="915591"/>
                        <a:ext cx="4277915" cy="37707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295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2BE0C550-D66A-EE44-A9D0-F7C3005E72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Lines 20-21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B8216C0A-DF25-714A-AD8C-FC018BCBBD0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016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13.17: MouseTracker.java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Demonstrating mouse events.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implements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MouseListener, MouseMotionListener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 statusBar;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up GUI and register mouse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"Demonstrating Mouse Events"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JLabel();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getContentPane().add( statusBar, BorderLayout.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SOUTH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listens for own mouse and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addMouseMotionListener(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this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mouse-motion events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275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59396" name="Group 4">
            <a:extLst>
              <a:ext uri="{FF2B5EF4-FFF2-40B4-BE49-F238E27FC236}">
                <a16:creationId xmlns:a16="http://schemas.microsoft.com/office/drawing/2014/main" id="{123EA14F-5CC1-FB42-A664-622EC20D7BE4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2914648"/>
            <a:ext cx="3028950" cy="646509"/>
            <a:chOff x="2112" y="2736"/>
            <a:chExt cx="2544" cy="543"/>
          </a:xfrm>
        </p:grpSpPr>
        <p:sp>
          <p:nvSpPr>
            <p:cNvPr id="59397" name="Line 5">
              <a:extLst>
                <a:ext uri="{FF2B5EF4-FFF2-40B4-BE49-F238E27FC236}">
                  <a16:creationId xmlns:a16="http://schemas.microsoft.com/office/drawing/2014/main" id="{3DF32912-4EFE-0040-BC75-0565D001F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2928"/>
              <a:ext cx="96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398" name="Text Box 6">
              <a:extLst>
                <a:ext uri="{FF2B5EF4-FFF2-40B4-BE49-F238E27FC236}">
                  <a16:creationId xmlns:a16="http://schemas.microsoft.com/office/drawing/2014/main" id="{43522626-2F78-7E49-8007-1F7F81120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2736"/>
              <a:ext cx="1248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to receive mouse events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399" name="Line 7">
              <a:extLst>
                <a:ext uri="{FF2B5EF4-FFF2-40B4-BE49-F238E27FC236}">
                  <a16:creationId xmlns:a16="http://schemas.microsoft.com/office/drawing/2014/main" id="{8858FFA9-4965-D44F-B809-8338A556E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112" y="2928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19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A6BDAE27-BC3B-DD45-9B54-8D3D6A5BE0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29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36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43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50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C8D46F6-3493-A242-9F9F-72AAA858F53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38873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MouseListener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released immediately after press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mousePressed(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"Pressed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released after dragging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mouseReleased(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"Released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enters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mouseEntered(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endParaRPr lang="en-US" altLang="es-MX"/>
          </a:p>
        </p:txBody>
      </p:sp>
      <p:grpSp>
        <p:nvGrpSpPr>
          <p:cNvPr id="60420" name="Group 4">
            <a:extLst>
              <a:ext uri="{FF2B5EF4-FFF2-40B4-BE49-F238E27FC236}">
                <a16:creationId xmlns:a16="http://schemas.microsoft.com/office/drawing/2014/main" id="{3859C3B1-6815-5743-BF6A-BFED9374E6E9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342909"/>
            <a:ext cx="3028950" cy="461963"/>
            <a:chOff x="3024" y="3888"/>
            <a:chExt cx="2544" cy="388"/>
          </a:xfrm>
        </p:grpSpPr>
        <p:sp>
          <p:nvSpPr>
            <p:cNvPr id="60421" name="Text Box 5">
              <a:extLst>
                <a:ext uri="{FF2B5EF4-FFF2-40B4-BE49-F238E27FC236}">
                  <a16:creationId xmlns:a16="http://schemas.microsoft.com/office/drawing/2014/main" id="{A0FA9121-6FAF-D74E-85BD-DA4E5D566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888"/>
              <a:ext cx="153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presses and releases mouse button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2" name="Line 6">
              <a:extLst>
                <a:ext uri="{FF2B5EF4-FFF2-40B4-BE49-F238E27FC236}">
                  <a16:creationId xmlns:a16="http://schemas.microsoft.com/office/drawing/2014/main" id="{39F468D2-07FE-CF4F-A8AC-65EF27DBE0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408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3" name="Group 7">
            <a:extLst>
              <a:ext uri="{FF2B5EF4-FFF2-40B4-BE49-F238E27FC236}">
                <a16:creationId xmlns:a16="http://schemas.microsoft.com/office/drawing/2014/main" id="{152E410F-B214-8F4F-90C9-FDB76700285E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1385896"/>
            <a:ext cx="2457450" cy="646510"/>
            <a:chOff x="3024" y="3888"/>
            <a:chExt cx="2544" cy="543"/>
          </a:xfrm>
        </p:grpSpPr>
        <p:sp>
          <p:nvSpPr>
            <p:cNvPr id="60424" name="Text Box 8">
              <a:extLst>
                <a:ext uri="{FF2B5EF4-FFF2-40B4-BE49-F238E27FC236}">
                  <a16:creationId xmlns:a16="http://schemas.microsoft.com/office/drawing/2014/main" id="{4974EEAA-C156-9749-B0E8-B867F85899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888"/>
              <a:ext cx="153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presses mouse button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5" name="Line 9">
              <a:extLst>
                <a:ext uri="{FF2B5EF4-FFF2-40B4-BE49-F238E27FC236}">
                  <a16:creationId xmlns:a16="http://schemas.microsoft.com/office/drawing/2014/main" id="{351940D3-BB8F-744C-9EEF-1E44DBDAB4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4080"/>
              <a:ext cx="10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6" name="Group 10">
            <a:extLst>
              <a:ext uri="{FF2B5EF4-FFF2-40B4-BE49-F238E27FC236}">
                <a16:creationId xmlns:a16="http://schemas.microsoft.com/office/drawing/2014/main" id="{B6B82C44-47D4-BB41-90E2-5158E82D659B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2471741"/>
            <a:ext cx="3086100" cy="461963"/>
            <a:chOff x="3072" y="1488"/>
            <a:chExt cx="2592" cy="388"/>
          </a:xfrm>
        </p:grpSpPr>
        <p:sp>
          <p:nvSpPr>
            <p:cNvPr id="60427" name="Text Box 11">
              <a:extLst>
                <a:ext uri="{FF2B5EF4-FFF2-40B4-BE49-F238E27FC236}">
                  <a16:creationId xmlns:a16="http://schemas.microsoft.com/office/drawing/2014/main" id="{4ECEDBBF-FD34-0745-856E-8B11E7ECF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88"/>
              <a:ext cx="1968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releases mouse button after dragging mouse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428" name="Line 12">
              <a:extLst>
                <a:ext uri="{FF2B5EF4-FFF2-40B4-BE49-F238E27FC236}">
                  <a16:creationId xmlns:a16="http://schemas.microsoft.com/office/drawing/2014/main" id="{1F21EAF0-BB2F-D34F-8FF8-C48E78B144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68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429" name="Group 13">
            <a:extLst>
              <a:ext uri="{FF2B5EF4-FFF2-40B4-BE49-F238E27FC236}">
                <a16:creationId xmlns:a16="http://schemas.microsoft.com/office/drawing/2014/main" id="{9771731D-ABC7-DE40-B985-444449A852EA}"/>
              </a:ext>
            </a:extLst>
          </p:cNvPr>
          <p:cNvGrpSpPr>
            <a:grpSpLocks/>
          </p:cNvGrpSpPr>
          <p:nvPr/>
        </p:nvGrpSpPr>
        <p:grpSpPr bwMode="auto">
          <a:xfrm>
            <a:off x="4457700" y="3543306"/>
            <a:ext cx="2857500" cy="461963"/>
            <a:chOff x="3024" y="2304"/>
            <a:chExt cx="2400" cy="388"/>
          </a:xfrm>
        </p:grpSpPr>
        <p:sp>
          <p:nvSpPr>
            <p:cNvPr id="60430" name="Text Box 14">
              <a:extLst>
                <a:ext uri="{FF2B5EF4-FFF2-40B4-BE49-F238E27FC236}">
                  <a16:creationId xmlns:a16="http://schemas.microsoft.com/office/drawing/2014/main" id="{D9EBA25D-DBEE-1D4E-83B1-04EC75548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mouse cursor enters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0431" name="Line 15">
              <a:extLst>
                <a:ext uri="{FF2B5EF4-FFF2-40B4-BE49-F238E27FC236}">
                  <a16:creationId xmlns:a16="http://schemas.microsoft.com/office/drawing/2014/main" id="{3F7B8960-FF19-2C4E-98A2-3562028C2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921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4BD32F7-FD7B-944F-9615-67655150D58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58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66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73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DE7D95D3-4C67-724E-BEF6-D0AB4AA6A64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173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entered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getContentPane().setBackground(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Color.GREEN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mouse exits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mouseExited(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outside window"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getContentPane().setBackground(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Color.WHITE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MouseMotionListener event handlers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user drags mouse with button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mouseDragged(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"Dragged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event when user moves mouse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mouseMoved(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statusBar.setText(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"Moved at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event.getX() +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event.getY()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61444" name="Group 4">
            <a:extLst>
              <a:ext uri="{FF2B5EF4-FFF2-40B4-BE49-F238E27FC236}">
                <a16:creationId xmlns:a16="http://schemas.microsoft.com/office/drawing/2014/main" id="{98EF3CA2-4E6A-804E-A77E-E8B89FF61097}"/>
              </a:ext>
            </a:extLst>
          </p:cNvPr>
          <p:cNvGrpSpPr>
            <a:grpSpLocks/>
          </p:cNvGrpSpPr>
          <p:nvPr/>
        </p:nvGrpSpPr>
        <p:grpSpPr bwMode="auto">
          <a:xfrm>
            <a:off x="4400550" y="928693"/>
            <a:ext cx="2857500" cy="461963"/>
            <a:chOff x="3024" y="2304"/>
            <a:chExt cx="2400" cy="388"/>
          </a:xfrm>
        </p:grpSpPr>
        <p:sp>
          <p:nvSpPr>
            <p:cNvPr id="61445" name="Text Box 5">
              <a:extLst>
                <a:ext uri="{FF2B5EF4-FFF2-40B4-BE49-F238E27FC236}">
                  <a16:creationId xmlns:a16="http://schemas.microsoft.com/office/drawing/2014/main" id="{DB30EB5E-F181-8B43-A74C-173655AC1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mouse cursor exits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1446" name="Line 6">
              <a:extLst>
                <a:ext uri="{FF2B5EF4-FFF2-40B4-BE49-F238E27FC236}">
                  <a16:creationId xmlns:a16="http://schemas.microsoft.com/office/drawing/2014/main" id="{FCB23F2E-24D9-E447-99C8-84DAD3B06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447" name="Group 7">
            <a:extLst>
              <a:ext uri="{FF2B5EF4-FFF2-40B4-BE49-F238E27FC236}">
                <a16:creationId xmlns:a16="http://schemas.microsoft.com/office/drawing/2014/main" id="{40488B8B-F21B-0B42-BC53-5C5E92CB28B7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2171706"/>
            <a:ext cx="2514600" cy="461963"/>
            <a:chOff x="3024" y="2304"/>
            <a:chExt cx="2400" cy="388"/>
          </a:xfrm>
        </p:grpSpPr>
        <p:sp>
          <p:nvSpPr>
            <p:cNvPr id="61448" name="Text Box 8">
              <a:extLst>
                <a:ext uri="{FF2B5EF4-FFF2-40B4-BE49-F238E27FC236}">
                  <a16:creationId xmlns:a16="http://schemas.microsoft.com/office/drawing/2014/main" id="{650DEBD0-594B-CA43-8877-C8525D4E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8" y="2304"/>
              <a:ext cx="138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drags mouse cursor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449" name="Line 9">
              <a:extLst>
                <a:ext uri="{FF2B5EF4-FFF2-40B4-BE49-F238E27FC236}">
                  <a16:creationId xmlns:a16="http://schemas.microsoft.com/office/drawing/2014/main" id="{7E2DA548-E3CD-FD4C-AECA-0C47AEA826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24" y="2496"/>
              <a:ext cx="10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453" name="Group 13">
            <a:extLst>
              <a:ext uri="{FF2B5EF4-FFF2-40B4-BE49-F238E27FC236}">
                <a16:creationId xmlns:a16="http://schemas.microsoft.com/office/drawing/2014/main" id="{AFA87352-B48D-5C46-8463-0B24D40F52B7}"/>
              </a:ext>
            </a:extLst>
          </p:cNvPr>
          <p:cNvGrpSpPr>
            <a:grpSpLocks/>
          </p:cNvGrpSpPr>
          <p:nvPr/>
        </p:nvGrpSpPr>
        <p:grpSpPr bwMode="auto">
          <a:xfrm>
            <a:off x="4514850" y="3214694"/>
            <a:ext cx="2514600" cy="461963"/>
            <a:chOff x="2832" y="2700"/>
            <a:chExt cx="2112" cy="388"/>
          </a:xfrm>
        </p:grpSpPr>
        <p:sp>
          <p:nvSpPr>
            <p:cNvPr id="61451" name="Text Box 11">
              <a:extLst>
                <a:ext uri="{FF2B5EF4-FFF2-40B4-BE49-F238E27FC236}">
                  <a16:creationId xmlns:a16="http://schemas.microsoft.com/office/drawing/2014/main" id="{DCDB8B6D-80AE-2447-9F9B-3AA6A3939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7" y="2700"/>
              <a:ext cx="1217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Invoked when user moves mouse cursor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452" name="Line 12">
              <a:extLst>
                <a:ext uri="{FF2B5EF4-FFF2-40B4-BE49-F238E27FC236}">
                  <a16:creationId xmlns:a16="http://schemas.microsoft.com/office/drawing/2014/main" id="{BB1A25AA-AEE1-8141-A7C6-ED87EB975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32" y="2880"/>
              <a:ext cx="895" cy="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3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53293AB-980A-CE4B-B152-585208FCB41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MouseTracker.java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2229E082-D101-1644-BDCC-AE61DE07A3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1441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MouseTracker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MouseTracker();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MouseTracker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62468" name="Picture 4" descr="13_17a">
            <a:extLst>
              <a:ext uri="{FF2B5EF4-FFF2-40B4-BE49-F238E27FC236}">
                <a16:creationId xmlns:a16="http://schemas.microsoft.com/office/drawing/2014/main" id="{4B953128-6C0C-E549-876A-DEB486B55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14287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13_17b">
            <a:extLst>
              <a:ext uri="{FF2B5EF4-FFF2-40B4-BE49-F238E27FC236}">
                <a16:creationId xmlns:a16="http://schemas.microsoft.com/office/drawing/2014/main" id="{688FC6C0-2BE3-F341-ABA9-2567835C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1" y="14287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0" name="Picture 6" descr="13_17c">
            <a:extLst>
              <a:ext uri="{FF2B5EF4-FFF2-40B4-BE49-F238E27FC236}">
                <a16:creationId xmlns:a16="http://schemas.microsoft.com/office/drawing/2014/main" id="{264F4BCB-A679-1C4C-9B73-EE0978E81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22288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1" name="Picture 7" descr="13_17d">
            <a:extLst>
              <a:ext uri="{FF2B5EF4-FFF2-40B4-BE49-F238E27FC236}">
                <a16:creationId xmlns:a16="http://schemas.microsoft.com/office/drawing/2014/main" id="{E40748CD-9B1A-0642-AE6E-539B51EFD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735" y="2214563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2" name="Picture 8" descr="13_17e">
            <a:extLst>
              <a:ext uri="{FF2B5EF4-FFF2-40B4-BE49-F238E27FC236}">
                <a16:creationId xmlns:a16="http://schemas.microsoft.com/office/drawing/2014/main" id="{2D2AF253-6CA8-124A-9A13-3F097F9F9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308610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3" name="Picture 9" descr="13_17f">
            <a:extLst>
              <a:ext uri="{FF2B5EF4-FFF2-40B4-BE49-F238E27FC236}">
                <a16:creationId xmlns:a16="http://schemas.microsoft.com/office/drawing/2014/main" id="{3F8FCFF5-20F2-544E-BDE1-E7E75D17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1" y="308610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74" name="Picture 10" descr="13_17g">
            <a:extLst>
              <a:ext uri="{FF2B5EF4-FFF2-40B4-BE49-F238E27FC236}">
                <a16:creationId xmlns:a16="http://schemas.microsoft.com/office/drawing/2014/main" id="{6C8BCEF9-2A1E-8E46-93E0-68071328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3943350"/>
            <a:ext cx="196453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0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144000" cy="512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34044514-08FD-AD4C-A2FC-CD3FDB3DD5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dirty="0">
                <a:solidFill>
                  <a:srgbClr val="FF0000"/>
                </a:solidFill>
              </a:rPr>
              <a:t>Adapter Classes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EB1ED612-A206-5947-8B86-60528567C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s-MX"/>
              <a:t>Adapter class</a:t>
            </a:r>
          </a:p>
          <a:p>
            <a:pPr lvl="1"/>
            <a:r>
              <a:rPr lang="en-US" altLang="es-MX"/>
              <a:t>Implements interface</a:t>
            </a:r>
          </a:p>
          <a:p>
            <a:pPr lvl="1"/>
            <a:r>
              <a:rPr lang="en-US" altLang="es-MX"/>
              <a:t>Provides default implementation of each interface method</a:t>
            </a:r>
          </a:p>
          <a:p>
            <a:pPr lvl="1"/>
            <a:r>
              <a:rPr lang="en-US" altLang="es-MX"/>
              <a:t>Used when all methods in interface is not needed</a:t>
            </a:r>
          </a:p>
          <a:p>
            <a:endParaRPr lang="en-US" altLang="es-MX"/>
          </a:p>
        </p:txBody>
      </p:sp>
    </p:spTree>
    <p:extLst>
      <p:ext uri="{BB962C8B-B14F-4D97-AF65-F5344CB8AC3E}">
        <p14:creationId xmlns:p14="http://schemas.microsoft.com/office/powerpoint/2010/main" val="101556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EC0CF5A-A43C-974D-9575-F2F8A70ED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MX" sz="18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Event-adapter classes and the interfaces they implement in package </a:t>
            </a:r>
            <a:r>
              <a:rPr lang="en-US" altLang="es-MX" sz="1800" b="0" dirty="0" err="1">
                <a:solidFill>
                  <a:schemeClr val="tx1"/>
                </a:solidFill>
                <a:latin typeface="Lucida Console" panose="020B0609040504020204" pitchFamily="49" charset="0"/>
                <a:cs typeface="Times New Roman" panose="02020603050405020304" pitchFamily="18" charset="0"/>
              </a:rPr>
              <a:t>java.awt.event</a:t>
            </a:r>
            <a:endParaRPr lang="en-US" altLang="es-MX" sz="1800" b="0" dirty="0">
              <a:solidFill>
                <a:schemeClr val="tx1"/>
              </a:solidFill>
            </a:endParaRPr>
          </a:p>
        </p:txBody>
      </p:sp>
      <p:graphicFrame>
        <p:nvGraphicFramePr>
          <p:cNvPr id="64516" name="Object 4">
            <a:extLst>
              <a:ext uri="{FF2B5EF4-FFF2-40B4-BE49-F238E27FC236}">
                <a16:creationId xmlns:a16="http://schemas.microsoft.com/office/drawing/2014/main" id="{118DDC76-AB46-F14F-827E-4A0155B4E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3810" y="1487091"/>
          <a:ext cx="5182790" cy="1713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Document" r:id="rId3" imgW="28689300" imgH="9486900" progId="Word.Document.8">
                  <p:embed/>
                </p:oleObj>
              </mc:Choice>
              <mc:Fallback>
                <p:oleObj name="Document" r:id="rId3" imgW="28689300" imgH="9486900" progId="Word.Document.8">
                  <p:embed/>
                  <p:pic>
                    <p:nvPicPr>
                      <p:cNvPr id="64516" name="Object 4">
                        <a:extLst>
                          <a:ext uri="{FF2B5EF4-FFF2-40B4-BE49-F238E27FC236}">
                            <a16:creationId xmlns:a16="http://schemas.microsoft.com/office/drawing/2014/main" id="{118DDC76-AB46-F14F-827E-4A0155B4E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810" y="1487091"/>
                        <a:ext cx="5182790" cy="17133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8944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807473D6-8C82-5E40-B9F4-BBFB1A0FD6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22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1D32B3D-937D-1943-93B5-6587C8991A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38302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13.19: Painter.java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Using class MouseMotionAdapter.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pointCount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array of 1000 java.awt.Point references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 points[]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Point[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1000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];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up GUI and register mouse event handler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"A simple paint program"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create a label and place it in SOUTH of BorderLayout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getContentPane().add(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JLabel(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"Drag the mouse to draw"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),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BorderLayout.SOUTH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addMouseMotionListener(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MouseMotionAdapter() {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anonymous inner class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</a:t>
            </a:r>
          </a:p>
          <a:p>
            <a:endParaRPr lang="en-US" altLang="es-MX"/>
          </a:p>
        </p:txBody>
      </p:sp>
      <p:grpSp>
        <p:nvGrpSpPr>
          <p:cNvPr id="65540" name="Group 4">
            <a:extLst>
              <a:ext uri="{FF2B5EF4-FFF2-40B4-BE49-F238E27FC236}">
                <a16:creationId xmlns:a16="http://schemas.microsoft.com/office/drawing/2014/main" id="{4D420B02-578C-6C4C-87E6-90F60D376F17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3214691"/>
            <a:ext cx="3657600" cy="461963"/>
            <a:chOff x="3072" y="1488"/>
            <a:chExt cx="2592" cy="388"/>
          </a:xfrm>
        </p:grpSpPr>
        <p:sp>
          <p:nvSpPr>
            <p:cNvPr id="65541" name="Text Box 5">
              <a:extLst>
                <a:ext uri="{FF2B5EF4-FFF2-40B4-BE49-F238E27FC236}">
                  <a16:creationId xmlns:a16="http://schemas.microsoft.com/office/drawing/2014/main" id="{EFCA4C03-EC48-394E-BC33-D0E6CA6E9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1488"/>
              <a:ext cx="1968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MouseMotionListener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to listen for window’s mouse-motion events</a:t>
              </a:r>
              <a:endParaRPr lang="en-US" altLang="es-MX" sz="1200" b="1" kern="1200">
                <a:latin typeface="Courier New" panose="02070309020205020404" pitchFamily="49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5542" name="Line 6">
              <a:extLst>
                <a:ext uri="{FF2B5EF4-FFF2-40B4-BE49-F238E27FC236}">
                  <a16:creationId xmlns:a16="http://schemas.microsoft.com/office/drawing/2014/main" id="{6BDE0E29-FA3F-D242-82FE-1943B9545B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72" y="168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12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9D97E60-DFB8-0946-BA03-8BEFE459D33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27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30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522F473-7050-944F-B64B-C5A99E5952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173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store drag coordinates and repaint   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mouseDragged( MouseEvent event )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{   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pointCount &lt; points.length ) {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points[ pointCount ] = event.getPoint();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++pointCount;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   repaint();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   }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}                                     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anonymous inner class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);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call to addMouseMotionListener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300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Painter constructor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draw oval in a 4-by-4 bounding box at specified location on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paint( Graphics g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.paint( g );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clears drawing area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for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i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 i &lt; points.length &amp;&amp; points[ i ] !=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null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 i++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g.fillOval( points[ i ].x, points[ i ].y,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4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4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endParaRPr lang="en-US" altLang="es-MX"/>
          </a:p>
        </p:txBody>
      </p:sp>
      <p:grpSp>
        <p:nvGrpSpPr>
          <p:cNvPr id="66570" name="Group 10">
            <a:extLst>
              <a:ext uri="{FF2B5EF4-FFF2-40B4-BE49-F238E27FC236}">
                <a16:creationId xmlns:a16="http://schemas.microsoft.com/office/drawing/2014/main" id="{D76090F1-5E20-F143-8EEC-2E17AF85F7CE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171451"/>
            <a:ext cx="2857500" cy="646510"/>
            <a:chOff x="3216" y="144"/>
            <a:chExt cx="2400" cy="543"/>
          </a:xfrm>
        </p:grpSpPr>
        <p:sp>
          <p:nvSpPr>
            <p:cNvPr id="66565" name="Text Box 5">
              <a:extLst>
                <a:ext uri="{FF2B5EF4-FFF2-40B4-BE49-F238E27FC236}">
                  <a16:creationId xmlns:a16="http://schemas.microsoft.com/office/drawing/2014/main" id="{03E65D32-FDDE-474E-B8FC-F1401DD19C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44"/>
              <a:ext cx="201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Override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mouseDragged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but not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mouseMoved</a:t>
              </a:r>
            </a:p>
          </p:txBody>
        </p:sp>
        <p:sp>
          <p:nvSpPr>
            <p:cNvPr id="66566" name="Line 6">
              <a:extLst>
                <a:ext uri="{FF2B5EF4-FFF2-40B4-BE49-F238E27FC236}">
                  <a16:creationId xmlns:a16="http://schemas.microsoft.com/office/drawing/2014/main" id="{D73111CF-D246-7641-ABF9-A192E15609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336"/>
              <a:ext cx="3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571" name="Group 11">
            <a:extLst>
              <a:ext uri="{FF2B5EF4-FFF2-40B4-BE49-F238E27FC236}">
                <a16:creationId xmlns:a16="http://schemas.microsoft.com/office/drawing/2014/main" id="{5E30DF92-607E-E64E-A308-160EBA95AC6A}"/>
              </a:ext>
            </a:extLst>
          </p:cNvPr>
          <p:cNvGrpSpPr>
            <a:grpSpLocks/>
          </p:cNvGrpSpPr>
          <p:nvPr/>
        </p:nvGrpSpPr>
        <p:grpSpPr bwMode="auto">
          <a:xfrm>
            <a:off x="4229100" y="914402"/>
            <a:ext cx="3371850" cy="461963"/>
            <a:chOff x="2592" y="768"/>
            <a:chExt cx="2832" cy="388"/>
          </a:xfrm>
        </p:grpSpPr>
        <p:sp>
          <p:nvSpPr>
            <p:cNvPr id="66568" name="Text Box 8">
              <a:extLst>
                <a:ext uri="{FF2B5EF4-FFF2-40B4-BE49-F238E27FC236}">
                  <a16:creationId xmlns:a16="http://schemas.microsoft.com/office/drawing/2014/main" id="{A107302A-D797-D145-8A10-15247A304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768"/>
              <a:ext cx="201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Store coordinates where mouse was dragged, then repaint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JFrame</a:t>
              </a:r>
            </a:p>
          </p:txBody>
        </p:sp>
        <p:sp>
          <p:nvSpPr>
            <p:cNvPr id="66569" name="Line 9">
              <a:extLst>
                <a:ext uri="{FF2B5EF4-FFF2-40B4-BE49-F238E27FC236}">
                  <a16:creationId xmlns:a16="http://schemas.microsoft.com/office/drawing/2014/main" id="{98155D6D-7462-2941-BF82-8BB277F32B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92" y="816"/>
              <a:ext cx="814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572" name="Group 12">
            <a:extLst>
              <a:ext uri="{FF2B5EF4-FFF2-40B4-BE49-F238E27FC236}">
                <a16:creationId xmlns:a16="http://schemas.microsoft.com/office/drawing/2014/main" id="{522472DD-8BD0-2A4C-BC57-D1193D3049FF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3829058"/>
            <a:ext cx="2571750" cy="461963"/>
            <a:chOff x="2544" y="3696"/>
            <a:chExt cx="2880" cy="388"/>
          </a:xfrm>
        </p:grpSpPr>
        <p:sp>
          <p:nvSpPr>
            <p:cNvPr id="66573" name="Text Box 13">
              <a:extLst>
                <a:ext uri="{FF2B5EF4-FFF2-40B4-BE49-F238E27FC236}">
                  <a16:creationId xmlns:a16="http://schemas.microsoft.com/office/drawing/2014/main" id="{0C0FD04C-DA1E-0142-92DD-382BC1F0E9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3696"/>
              <a:ext cx="2016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Draw circle of diameter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where user dragged cursor</a:t>
              </a:r>
            </a:p>
          </p:txBody>
        </p:sp>
        <p:sp>
          <p:nvSpPr>
            <p:cNvPr id="66574" name="Line 14">
              <a:extLst>
                <a:ext uri="{FF2B5EF4-FFF2-40B4-BE49-F238E27FC236}">
                  <a16:creationId xmlns:a16="http://schemas.microsoft.com/office/drawing/2014/main" id="{3CB7CA12-A42E-354A-990A-E99A9D6419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4" y="3888"/>
              <a:ext cx="8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09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DBAFCEE-AAD8-0F46-ACD5-2CE3486FF2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Painter.java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B0B5DF5-529C-D94D-8560-522657D1692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3156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Painter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Painter();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Painter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67588" name="Picture 4" descr="13_19">
            <a:extLst>
              <a:ext uri="{FF2B5EF4-FFF2-40B4-BE49-F238E27FC236}">
                <a16:creationId xmlns:a16="http://schemas.microsoft.com/office/drawing/2014/main" id="{DD7454B7-3A40-0048-B2BF-7EF5258F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71737"/>
            <a:ext cx="2143125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14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F83127A-1D9B-7149-B307-B34D10FB9B5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15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6957D6B-7253-004F-9B3B-7343CE0768C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588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Fig. 13.20: MouseDetails.java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Demonstrating mouse clicks and distinguishing between mouse buttons.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java.awt.event.*;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import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javax.swing.*;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JFrame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 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int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xPos, yPos;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title bar String; register mouse listener; size and show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MouseDetails()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"Mouse clicks and buttons"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addMouseListener(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MouseClickHandler() );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setSize(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350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150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setVisible(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true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draw String at location where mouse was clicked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paint( Graphics g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call superclass paint method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super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.paint( g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grpSp>
        <p:nvGrpSpPr>
          <p:cNvPr id="68612" name="Group 4">
            <a:extLst>
              <a:ext uri="{FF2B5EF4-FFF2-40B4-BE49-F238E27FC236}">
                <a16:creationId xmlns:a16="http://schemas.microsoft.com/office/drawing/2014/main" id="{4E7B329F-F08C-5C47-9257-88ED8C841CCF}"/>
              </a:ext>
            </a:extLst>
          </p:cNvPr>
          <p:cNvGrpSpPr>
            <a:grpSpLocks/>
          </p:cNvGrpSpPr>
          <p:nvPr/>
        </p:nvGrpSpPr>
        <p:grpSpPr bwMode="auto">
          <a:xfrm>
            <a:off x="4857750" y="2255044"/>
            <a:ext cx="2400300" cy="277416"/>
            <a:chOff x="3216" y="2400"/>
            <a:chExt cx="2160" cy="233"/>
          </a:xfrm>
        </p:grpSpPr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DB8143B-1176-D242-AF84-D81D23B24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4" y="2400"/>
              <a:ext cx="1512" cy="23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Register mouse listener</a:t>
              </a:r>
            </a:p>
          </p:txBody>
        </p:sp>
        <p:sp>
          <p:nvSpPr>
            <p:cNvPr id="68614" name="Line 6">
              <a:extLst>
                <a:ext uri="{FF2B5EF4-FFF2-40B4-BE49-F238E27FC236}">
                  <a16:creationId xmlns:a16="http://schemas.microsoft.com/office/drawing/2014/main" id="{29452C5F-9BD1-6D45-A7FF-C73845F3C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496"/>
              <a:ext cx="64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38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B9709D4D-D1FD-A345-B806-4F86DD34877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41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Lines 43-44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46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48</a:t>
            </a:r>
            <a:br>
              <a:rPr lang="en-US" altLang="es-MX" b="0">
                <a:cs typeface="Times New Roman" panose="02020603050405020304" pitchFamily="18" charset="0"/>
              </a:rPr>
            </a:br>
            <a:br>
              <a:rPr lang="en-US" altLang="es-MX" b="0">
                <a:cs typeface="Times New Roman" panose="02020603050405020304" pitchFamily="18" charset="0"/>
              </a:rPr>
            </a:br>
            <a:r>
              <a:rPr lang="en-US" altLang="es-MX" b="0">
                <a:cs typeface="Times New Roman" panose="02020603050405020304" pitchFamily="18" charset="0"/>
              </a:rPr>
              <a:t>Line 51</a:t>
            </a:r>
            <a:endParaRPr lang="en-US" altLang="es-MX" b="0">
              <a:latin typeface="Lucida Console" panose="020B060904050402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30C3058C-890F-2646-9E2D-F9BE79CA8F0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400169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g.drawString(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@ ["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xPos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",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yPos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"]"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,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xPos, yPos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static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main( String args[]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MouseDetails application =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new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MouseDetails();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application.setDefaultCloseOperation(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JFrame.EXIT_ON_CLOSE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inner class to handle mouse events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private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class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MouseClickHandler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extends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MouseAdapter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handle mouse click event and determine which button was pressed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public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void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mouseClicked( MouseEvent event )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{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xPos = event.getX();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yPos = event.getY();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String title 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"Clicked 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+ event.getClickCount() +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time(s)"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event.isMetaDown() )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right mouse button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right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else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if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( event.isAltDown() )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middle mouse button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center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endParaRPr lang="en-US" altLang="es-MX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7F7568B2-801B-F541-8B55-561C98F1CD6C}"/>
              </a:ext>
            </a:extLst>
          </p:cNvPr>
          <p:cNvGrpSpPr>
            <a:grpSpLocks/>
          </p:cNvGrpSpPr>
          <p:nvPr/>
        </p:nvGrpSpPr>
        <p:grpSpPr bwMode="auto">
          <a:xfrm>
            <a:off x="4629151" y="1614488"/>
            <a:ext cx="3022997" cy="742950"/>
            <a:chOff x="3168" y="1296"/>
            <a:chExt cx="2539" cy="624"/>
          </a:xfrm>
        </p:grpSpPr>
        <p:sp>
          <p:nvSpPr>
            <p:cNvPr id="69637" name="Text Box 5">
              <a:extLst>
                <a:ext uri="{FF2B5EF4-FFF2-40B4-BE49-F238E27FC236}">
                  <a16:creationId xmlns:a16="http://schemas.microsoft.com/office/drawing/2014/main" id="{47085F8E-2D64-2C4C-B1AA-D6A5C359F3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296"/>
              <a:ext cx="1915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Invoke method </a:t>
              </a:r>
              <a:r>
                <a:rPr lang="en-US" altLang="es-MX" sz="1200" kern="1200">
                  <a:latin typeface="Lucida Console" panose="020B0609040504020204" pitchFamily="49" charset="0"/>
                  <a:ea typeface="+mn-ea"/>
                  <a:cs typeface="Times New Roman" panose="02020603050405020304" pitchFamily="18" charset="0"/>
                </a:rPr>
                <a:t>mouseClicked</a:t>
              </a: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when user clicks mouse</a:t>
              </a:r>
            </a:p>
          </p:txBody>
        </p:sp>
        <p:sp>
          <p:nvSpPr>
            <p:cNvPr id="69638" name="Line 6">
              <a:extLst>
                <a:ext uri="{FF2B5EF4-FFF2-40B4-BE49-F238E27FC236}">
                  <a16:creationId xmlns:a16="http://schemas.microsoft.com/office/drawing/2014/main" id="{E82FDA01-D289-7745-9705-72EC8EC1E2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488"/>
              <a:ext cx="62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39" name="Group 7">
            <a:extLst>
              <a:ext uri="{FF2B5EF4-FFF2-40B4-BE49-F238E27FC236}">
                <a16:creationId xmlns:a16="http://schemas.microsoft.com/office/drawing/2014/main" id="{B360F90A-9460-5A4C-9058-B61F4FAE41EA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2285999"/>
            <a:ext cx="3886200" cy="646509"/>
            <a:chOff x="1968" y="1920"/>
            <a:chExt cx="3264" cy="543"/>
          </a:xfrm>
        </p:grpSpPr>
        <p:sp>
          <p:nvSpPr>
            <p:cNvPr id="69640" name="Text Box 8">
              <a:extLst>
                <a:ext uri="{FF2B5EF4-FFF2-40B4-BE49-F238E27FC236}">
                  <a16:creationId xmlns:a16="http://schemas.microsoft.com/office/drawing/2014/main" id="{FB370B8C-D6C9-104C-97C8-EA836AB5D2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20"/>
              <a:ext cx="1776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Store mouse-cursor coordinates where mouse was clicked</a:t>
              </a:r>
            </a:p>
          </p:txBody>
        </p:sp>
        <p:sp>
          <p:nvSpPr>
            <p:cNvPr id="69641" name="Line 9">
              <a:extLst>
                <a:ext uri="{FF2B5EF4-FFF2-40B4-BE49-F238E27FC236}">
                  <a16:creationId xmlns:a16="http://schemas.microsoft.com/office/drawing/2014/main" id="{3CDDBD3E-48F6-EF48-AC22-EF2CEE453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2112"/>
              <a:ext cx="148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2" name="Group 10">
            <a:extLst>
              <a:ext uri="{FF2B5EF4-FFF2-40B4-BE49-F238E27FC236}">
                <a16:creationId xmlns:a16="http://schemas.microsoft.com/office/drawing/2014/main" id="{305A9825-D7DF-3149-A15D-A3F957E27182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2686056"/>
            <a:ext cx="2171700" cy="461963"/>
            <a:chOff x="3792" y="2352"/>
            <a:chExt cx="1824" cy="388"/>
          </a:xfrm>
        </p:grpSpPr>
        <p:sp>
          <p:nvSpPr>
            <p:cNvPr id="69643" name="Text Box 11">
              <a:extLst>
                <a:ext uri="{FF2B5EF4-FFF2-40B4-BE49-F238E27FC236}">
                  <a16:creationId xmlns:a16="http://schemas.microsoft.com/office/drawing/2014/main" id="{7ED67BFB-FFB6-194B-9083-16322B1A8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352"/>
              <a:ext cx="1584" cy="388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number of times user has clicked mouse</a:t>
              </a:r>
            </a:p>
          </p:txBody>
        </p:sp>
        <p:sp>
          <p:nvSpPr>
            <p:cNvPr id="69644" name="Line 12">
              <a:extLst>
                <a:ext uri="{FF2B5EF4-FFF2-40B4-BE49-F238E27FC236}">
                  <a16:creationId xmlns:a16="http://schemas.microsoft.com/office/drawing/2014/main" id="{5D5097F4-0CD5-B541-B018-C875E899B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544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5" name="Group 13">
            <a:extLst>
              <a:ext uri="{FF2B5EF4-FFF2-40B4-BE49-F238E27FC236}">
                <a16:creationId xmlns:a16="http://schemas.microsoft.com/office/drawing/2014/main" id="{8744CD62-7FA6-B544-94E6-F3B978C9DA32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3214694"/>
            <a:ext cx="3829050" cy="646510"/>
            <a:chOff x="2256" y="2784"/>
            <a:chExt cx="3216" cy="543"/>
          </a:xfrm>
        </p:grpSpPr>
        <p:sp>
          <p:nvSpPr>
            <p:cNvPr id="69646" name="Text Box 14">
              <a:extLst>
                <a:ext uri="{FF2B5EF4-FFF2-40B4-BE49-F238E27FC236}">
                  <a16:creationId xmlns:a16="http://schemas.microsoft.com/office/drawing/2014/main" id="{668FC731-37C9-B543-ABCF-880471072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784"/>
              <a:ext cx="1440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if user clicked right mouse button</a:t>
              </a:r>
            </a:p>
          </p:txBody>
        </p:sp>
        <p:sp>
          <p:nvSpPr>
            <p:cNvPr id="69647" name="Line 15">
              <a:extLst>
                <a:ext uri="{FF2B5EF4-FFF2-40B4-BE49-F238E27FC236}">
                  <a16:creationId xmlns:a16="http://schemas.microsoft.com/office/drawing/2014/main" id="{51685D89-3214-E04B-9AA2-9B9FC59DC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6" y="2976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648" name="Group 16">
            <a:extLst>
              <a:ext uri="{FF2B5EF4-FFF2-40B4-BE49-F238E27FC236}">
                <a16:creationId xmlns:a16="http://schemas.microsoft.com/office/drawing/2014/main" id="{9F96D53D-E542-934E-8C7D-A66CB5F2619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3657607"/>
            <a:ext cx="3486150" cy="646510"/>
            <a:chOff x="2496" y="3264"/>
            <a:chExt cx="2928" cy="543"/>
          </a:xfrm>
        </p:grpSpPr>
        <p:sp>
          <p:nvSpPr>
            <p:cNvPr id="69649" name="Text Box 17">
              <a:extLst>
                <a:ext uri="{FF2B5EF4-FFF2-40B4-BE49-F238E27FC236}">
                  <a16:creationId xmlns:a16="http://schemas.microsoft.com/office/drawing/2014/main" id="{ACF3C645-F948-6A4E-A042-5550E56D4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3264"/>
              <a:ext cx="1440" cy="543"/>
            </a:xfrm>
            <a:prstGeom prst="rect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r>
                <a:rPr lang="en-US" altLang="es-MX" sz="1200" kern="12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Determine if user clicked middle mouse button</a:t>
              </a:r>
            </a:p>
          </p:txBody>
        </p:sp>
        <p:sp>
          <p:nvSpPr>
            <p:cNvPr id="69650" name="Line 18">
              <a:extLst>
                <a:ext uri="{FF2B5EF4-FFF2-40B4-BE49-F238E27FC236}">
                  <a16:creationId xmlns:a16="http://schemas.microsoft.com/office/drawing/2014/main" id="{CA98624F-5404-B04D-BE19-1EA0882864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96" y="3456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defTabSz="685800" eaLnBrk="0" fontAlgn="base" hangingPunct="0">
                <a:spcBef>
                  <a:spcPct val="50000"/>
                </a:spcBef>
                <a:spcAft>
                  <a:spcPct val="0"/>
                </a:spcAft>
                <a:buClrTx/>
              </a:pPr>
              <a:endParaRPr lang="es-MX" sz="1200" b="1" kern="1200">
                <a:latin typeface="Helvetica" pitchFamily="2" charset="0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3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EB1C584-B607-1F44-919E-A96ABF6FACB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s-MX" b="0">
                <a:latin typeface="Lucida Console" panose="020B0609040504020204" pitchFamily="49" charset="0"/>
                <a:cs typeface="Times New Roman" panose="02020603050405020304" pitchFamily="18" charset="0"/>
              </a:rPr>
              <a:t>MouseDetails.java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AD493A9B-6214-D544-B6AB-5DABC75E2A8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7769" y="170260"/>
            <a:ext cx="5203031" cy="1887140"/>
          </a:xfrm>
        </p:spPr>
        <p:txBody>
          <a:bodyPr/>
          <a:lstStyle/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</a:t>
            </a:r>
            <a:r>
              <a:rPr lang="en-US" altLang="es-MX" b="1">
                <a:solidFill>
                  <a:srgbClr val="0000FF"/>
                </a:solidFill>
                <a:cs typeface="Times New Roman" panose="02020603050405020304" pitchFamily="18" charset="0"/>
              </a:rPr>
              <a:t>else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left mouse button                   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   title += </a:t>
            </a:r>
            <a:r>
              <a:rPr lang="en-US" altLang="es-MX" b="1">
                <a:solidFill>
                  <a:srgbClr val="0099FF"/>
                </a:solidFill>
                <a:cs typeface="Times New Roman" panose="02020603050405020304" pitchFamily="18" charset="0"/>
              </a:rPr>
              <a:t>" with left mouse button"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setTitle( title ); 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set title bar of window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   repaint();</a:t>
            </a: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method mouseClicked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   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private inner class MouseClickHandler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   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s-MX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    </a:t>
            </a:r>
            <a:r>
              <a:rPr lang="en-US" altLang="es-MX" b="1">
                <a:solidFill>
                  <a:srgbClr val="000000"/>
                </a:solidFill>
                <a:cs typeface="Times New Roman" panose="02020603050405020304" pitchFamily="18" charset="0"/>
              </a:rPr>
              <a:t>} </a:t>
            </a:r>
            <a:r>
              <a:rPr lang="en-US" altLang="es-MX" b="1">
                <a:solidFill>
                  <a:srgbClr val="008000"/>
                </a:solidFill>
                <a:cs typeface="Times New Roman" panose="02020603050405020304" pitchFamily="18" charset="0"/>
              </a:rPr>
              <a:t>// end class MouseDetails</a:t>
            </a:r>
            <a:endParaRPr lang="en-US" altLang="es-MX" b="1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endParaRPr lang="en-US" altLang="es-MX"/>
          </a:p>
        </p:txBody>
      </p:sp>
      <p:pic>
        <p:nvPicPr>
          <p:cNvPr id="70660" name="Picture 4" descr="13_20a">
            <a:extLst>
              <a:ext uri="{FF2B5EF4-FFF2-40B4-BE49-F238E27FC236}">
                <a16:creationId xmlns:a16="http://schemas.microsoft.com/office/drawing/2014/main" id="{44FEACE0-AE7E-7B49-812F-C633C8DF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0028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13_20b">
            <a:extLst>
              <a:ext uri="{FF2B5EF4-FFF2-40B4-BE49-F238E27FC236}">
                <a16:creationId xmlns:a16="http://schemas.microsoft.com/office/drawing/2014/main" id="{6B4F03CD-0581-2243-9E18-D4DE5AEA3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30028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13_20c">
            <a:extLst>
              <a:ext uri="{FF2B5EF4-FFF2-40B4-BE49-F238E27FC236}">
                <a16:creationId xmlns:a16="http://schemas.microsoft.com/office/drawing/2014/main" id="{0B3B06E3-2CED-F34D-9DBA-D73FC25B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3614737"/>
            <a:ext cx="250031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548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EFB2D-8B92-5942-A719-C4A9E326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84FE10-33F8-E24C-B025-5575163B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Jump to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38842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1E0477-8836-5A4C-A04C-373C7FBF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 the exam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470418-E6C4-7441-BFF2-A5DAE9BAF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88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t="48461" r="36476"/>
          <a:stretch/>
        </p:blipFill>
        <p:spPr>
          <a:xfrm>
            <a:off x="2063400" y="1152525"/>
            <a:ext cx="4966050" cy="2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3;p20">
            <a:extLst>
              <a:ext uri="{FF2B5EF4-FFF2-40B4-BE49-F238E27FC236}">
                <a16:creationId xmlns:a16="http://schemas.microsoft.com/office/drawing/2014/main" id="{046C41C2-CD69-F74C-B8A1-0796AF9A6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Turkey behaviors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57FA0-5974-EE48-9E86-854B7CA4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B79F34-6BD8-F748-B39A-64E790B63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909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CEDDD-C002-E749-8015-DA906920C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FBB1E-E92D-894F-85BB-6ACB8ADE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28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Real: de </a:t>
            </a:r>
            <a:r>
              <a:rPr lang="en" u="sng"/>
              <a:t>Enumeradores</a:t>
            </a:r>
            <a:r>
              <a:rPr lang="en"/>
              <a:t> a Iteradores</a:t>
            </a:r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83" y="1246383"/>
            <a:ext cx="6441450" cy="3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Real: de Enumeradores a </a:t>
            </a:r>
            <a:r>
              <a:rPr lang="en" u="sng"/>
              <a:t>Iteradores</a:t>
            </a:r>
            <a:endParaRPr u="sng"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01" y="1152475"/>
            <a:ext cx="6239651" cy="35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13" y="698025"/>
            <a:ext cx="7941975" cy="37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996440"/>
            <a:ext cx="7486650" cy="31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833" y="152400"/>
            <a:ext cx="53763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8" y="385763"/>
            <a:ext cx="858202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514350"/>
            <a:ext cx="88011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7650"/>
            <a:ext cx="8839200" cy="238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implementation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EBB915E-C1B4-594C-91E0-FFB30841A374}"/>
              </a:ext>
            </a:extLst>
          </p:cNvPr>
          <p:cNvCxnSpPr>
            <a:cxnSpLocks/>
          </p:cNvCxnSpPr>
          <p:nvPr/>
        </p:nvCxnSpPr>
        <p:spPr>
          <a:xfrm flipV="1">
            <a:off x="7253287" y="1701489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115;p22">
            <a:extLst>
              <a:ext uri="{FF2B5EF4-FFF2-40B4-BE49-F238E27FC236}">
                <a16:creationId xmlns:a16="http://schemas.microsoft.com/office/drawing/2014/main" id="{66AB9956-24EF-DE4A-95E6-30F6A5430A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8461" r="36476"/>
          <a:stretch/>
        </p:blipFill>
        <p:spPr>
          <a:xfrm>
            <a:off x="5298752" y="-6150"/>
            <a:ext cx="3845248" cy="16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8;p19">
            <a:extLst>
              <a:ext uri="{FF2B5EF4-FFF2-40B4-BE49-F238E27FC236}">
                <a16:creationId xmlns:a16="http://schemas.microsoft.com/office/drawing/2014/main" id="{BB34B8D7-551D-0E40-ABA7-3BB59FAA92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674" y="1828801"/>
            <a:ext cx="2419351" cy="137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0;p23">
            <a:extLst>
              <a:ext uri="{FF2B5EF4-FFF2-40B4-BE49-F238E27FC236}">
                <a16:creationId xmlns:a16="http://schemas.microsoft.com/office/drawing/2014/main" id="{2AFCA957-B4F4-F145-A4DB-70E691DD6DE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4607"/>
          <a:stretch/>
        </p:blipFill>
        <p:spPr>
          <a:xfrm>
            <a:off x="3629025" y="2374277"/>
            <a:ext cx="5514975" cy="2793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2968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85738"/>
            <a:ext cx="664845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13" y="152400"/>
            <a:ext cx="8103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144000" cy="512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F70A6E6-335C-9745-A323-CC49F5148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0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Duck behaviors 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t="39699"/>
          <a:stretch/>
        </p:blipFill>
        <p:spPr>
          <a:xfrm>
            <a:off x="192437" y="2162174"/>
            <a:ext cx="8759125" cy="24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implementation</a:t>
            </a: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t="39699" r="47173"/>
          <a:stretch/>
        </p:blipFill>
        <p:spPr>
          <a:xfrm>
            <a:off x="5362575" y="1"/>
            <a:ext cx="3836638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21">
            <a:extLst>
              <a:ext uri="{FF2B5EF4-FFF2-40B4-BE49-F238E27FC236}">
                <a16:creationId xmlns:a16="http://schemas.microsoft.com/office/drawing/2014/main" id="{4FB7A18A-70A4-924F-BC51-13D2F426B7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23427"/>
          <a:stretch/>
        </p:blipFill>
        <p:spPr>
          <a:xfrm>
            <a:off x="5362574" y="2486025"/>
            <a:ext cx="3781425" cy="265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EEBB915E-C1B4-594C-91E0-FFB30841A374}"/>
              </a:ext>
            </a:extLst>
          </p:cNvPr>
          <p:cNvCxnSpPr>
            <a:cxnSpLocks/>
            <a:stCxn id="5" idx="0"/>
            <a:endCxn id="105" idx="2"/>
          </p:cNvCxnSpPr>
          <p:nvPr/>
        </p:nvCxnSpPr>
        <p:spPr>
          <a:xfrm flipV="1">
            <a:off x="7253287" y="1828801"/>
            <a:ext cx="27607" cy="657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3548BCB-72DE-5B47-B90C-3E17DCC4A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234" y="1513449"/>
            <a:ext cx="3223984" cy="180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06994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_template_july2002">
  <a:themeElements>
    <a:clrScheme name="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0000FF"/>
      </a:hlink>
      <a:folHlink>
        <a:srgbClr val="B2B2B2"/>
      </a:folHlink>
    </a:clrScheme>
    <a:fontScheme name="ppt_template_july2002">
      <a:majorFont>
        <a:latin typeface="AvantGarde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2" charset="0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CC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altLang="es-MX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2" charset="0"/>
            <a:cs typeface="Times New Roman" panose="02020603050405020304" pitchFamily="18" charset="0"/>
          </a:defRPr>
        </a:defPPr>
      </a:lstStyle>
    </a:lnDef>
  </a:objectDefaults>
  <a:extraClrSchemeLst>
    <a:extraClrScheme>
      <a:clrScheme name="ppt_template_july200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july200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july200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008000"/>
    </a:lt2>
    <a:accent1>
      <a:srgbClr val="FFE699"/>
    </a:accent1>
    <a:accent2>
      <a:srgbClr val="FF0000"/>
    </a:accent2>
    <a:accent3>
      <a:srgbClr val="FFFFFF"/>
    </a:accent3>
    <a:accent4>
      <a:srgbClr val="000000"/>
    </a:accent4>
    <a:accent5>
      <a:srgbClr val="FFF0CA"/>
    </a:accent5>
    <a:accent6>
      <a:srgbClr val="E70000"/>
    </a:accent6>
    <a:hlink>
      <a:srgbClr val="CCCCFF"/>
    </a:hlink>
    <a:folHlink>
      <a:srgbClr val="99CC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1653</Words>
  <Application>Microsoft Office PowerPoint</Application>
  <PresentationFormat>Presentación en pantalla (16:9)</PresentationFormat>
  <Paragraphs>299</Paragraphs>
  <Slides>50</Slides>
  <Notes>29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61" baseType="lpstr">
      <vt:lpstr>Helvetica</vt:lpstr>
      <vt:lpstr>Source Sans Pro</vt:lpstr>
      <vt:lpstr>AvantGarde</vt:lpstr>
      <vt:lpstr>Arial</vt:lpstr>
      <vt:lpstr>Lucida Console</vt:lpstr>
      <vt:lpstr>Courier New</vt:lpstr>
      <vt:lpstr>Times New Roman</vt:lpstr>
      <vt:lpstr>Raleway</vt:lpstr>
      <vt:lpstr>Plum</vt:lpstr>
      <vt:lpstr>ppt_template_july2002</vt:lpstr>
      <vt:lpstr>Document</vt:lpstr>
      <vt:lpstr>Presentación de PowerPoint</vt:lpstr>
      <vt:lpstr>Adapter Pattern</vt:lpstr>
      <vt:lpstr>Presentación de PowerPoint</vt:lpstr>
      <vt:lpstr>Turkey behaviors </vt:lpstr>
      <vt:lpstr>Simple implementation</vt:lpstr>
      <vt:lpstr>Presentación de PowerPoint</vt:lpstr>
      <vt:lpstr>Presentación de PowerPoint</vt:lpstr>
      <vt:lpstr>Duck behaviors </vt:lpstr>
      <vt:lpstr>Simple implementation</vt:lpstr>
      <vt:lpstr>Turkey to behave  as Duck but still  behaving as turkey</vt:lpstr>
      <vt:lpstr>How to do that?</vt:lpstr>
      <vt:lpstr>Presentación de PowerPoint</vt:lpstr>
      <vt:lpstr>Presentación de PowerPoint</vt:lpstr>
      <vt:lpstr>Results</vt:lpstr>
      <vt:lpstr>Presentación de PowerPoint</vt:lpstr>
      <vt:lpstr>Presentación de PowerPoint</vt:lpstr>
      <vt:lpstr>Presentación de PowerPoint</vt:lpstr>
      <vt:lpstr>Presentación de PowerPoint</vt:lpstr>
      <vt:lpstr>Adapter Pattern</vt:lpstr>
      <vt:lpstr>Class Diagram with Interfaces</vt:lpstr>
      <vt:lpstr>Class Diagram with Interfaces</vt:lpstr>
      <vt:lpstr>Class Diagram with Classes</vt:lpstr>
      <vt:lpstr>Class Diagram with Classes</vt:lpstr>
      <vt:lpstr>Mouse Event Handling</vt:lpstr>
      <vt:lpstr>MouseListener and MouseMotionListener  interface methods</vt:lpstr>
      <vt:lpstr>MouseTracker.java  Lines 20-21</vt:lpstr>
      <vt:lpstr>MouseTracker.java  Line 29  Line 36  Line 43  Line 50</vt:lpstr>
      <vt:lpstr>MouseTracker.java  Line 58  Line 66  Line 73</vt:lpstr>
      <vt:lpstr>MouseTracker.java</vt:lpstr>
      <vt:lpstr>Adapter Classes</vt:lpstr>
      <vt:lpstr>Event-adapter classes and the interfaces they implement in package java.awt.event</vt:lpstr>
      <vt:lpstr>Painter.java  Line 22</vt:lpstr>
      <vt:lpstr>Painter.java  Line 27  Line 30  Line 51</vt:lpstr>
      <vt:lpstr>Painter.java</vt:lpstr>
      <vt:lpstr>MouseDetails.java  Line 15</vt:lpstr>
      <vt:lpstr>MouseDetails.java  Line 41  Lines 43-44  Line 46  Line 48  Line 51</vt:lpstr>
      <vt:lpstr>MouseDetails.java</vt:lpstr>
      <vt:lpstr>Presentación de PowerPoint</vt:lpstr>
      <vt:lpstr>For the exam</vt:lpstr>
      <vt:lpstr>Presentación de PowerPoint</vt:lpstr>
      <vt:lpstr>Presentación de PowerPoint</vt:lpstr>
      <vt:lpstr>Ejemplo Real: de Enumeradores a Iteradores</vt:lpstr>
      <vt:lpstr>Ejemplo Real: de Enumeradores a Iteradores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Adapter Pattern</dc:title>
  <cp:lastModifiedBy>Estefanía Pitol Martínez</cp:lastModifiedBy>
  <cp:revision>10</cp:revision>
  <dcterms:modified xsi:type="dcterms:W3CDTF">2019-10-24T20:44:40Z</dcterms:modified>
</cp:coreProperties>
</file>